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4630400" cy="8229600"/>
  <p:notesSz cx="8229600" cy="14630400"/>
  <p:embeddedFontLst>
    <p:embeddedFont>
      <p:font typeface="Kanit" panose="020B0604020202020204" charset="-34"/>
      <p:regular r:id="rId13"/>
    </p:embeddedFont>
    <p:embeddedFont>
      <p:font typeface="Martel Sans Light" panose="020B0604020202020204" charset="0"/>
      <p:regular r:id="rId1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3" d="100"/>
          <a:sy n="133" d="100"/>
        </p:scale>
        <p:origin x="318"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062977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71C4E"/>
          </a:solidFill>
          <a:ln/>
        </p:spPr>
      </p:sp>
      <p:sp>
        <p:nvSpPr>
          <p:cNvPr id="3" name="Shape 1"/>
          <p:cNvSpPr/>
          <p:nvPr/>
        </p:nvSpPr>
        <p:spPr>
          <a:xfrm>
            <a:off x="0" y="0"/>
            <a:ext cx="14630400" cy="8229600"/>
          </a:xfrm>
          <a:prstGeom prst="rect">
            <a:avLst/>
          </a:prstGeom>
          <a:solidFill>
            <a:srgbClr val="100C35"/>
          </a:solid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71C4E"/>
          </a:solidFill>
          <a:ln/>
        </p:spPr>
      </p:sp>
      <p:sp>
        <p:nvSpPr>
          <p:cNvPr id="3" name="Shape 1"/>
          <p:cNvSpPr/>
          <p:nvPr/>
        </p:nvSpPr>
        <p:spPr>
          <a:xfrm>
            <a:off x="0" y="0"/>
            <a:ext cx="14630400" cy="8229600"/>
          </a:xfrm>
          <a:prstGeom prst="rect">
            <a:avLst/>
          </a:prstGeom>
          <a:solidFill>
            <a:srgbClr val="100C35"/>
          </a:solid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71C4E"/>
          </a:solidFill>
          <a:ln/>
        </p:spPr>
      </p:sp>
      <p:sp>
        <p:nvSpPr>
          <p:cNvPr id="3" name="Shape 1"/>
          <p:cNvSpPr/>
          <p:nvPr/>
        </p:nvSpPr>
        <p:spPr>
          <a:xfrm>
            <a:off x="0" y="0"/>
            <a:ext cx="14630400" cy="8229600"/>
          </a:xfrm>
          <a:prstGeom prst="rect">
            <a:avLst/>
          </a:prstGeom>
          <a:solidFill>
            <a:srgbClr val="100C35"/>
          </a:solid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71C4E"/>
          </a:solidFill>
          <a:ln/>
        </p:spPr>
      </p:sp>
      <p:sp>
        <p:nvSpPr>
          <p:cNvPr id="3" name="Shape 1"/>
          <p:cNvSpPr/>
          <p:nvPr/>
        </p:nvSpPr>
        <p:spPr>
          <a:xfrm>
            <a:off x="0" y="0"/>
            <a:ext cx="14630400" cy="8229600"/>
          </a:xfrm>
          <a:prstGeom prst="rect">
            <a:avLst/>
          </a:prstGeom>
          <a:solidFill>
            <a:srgbClr val="100C35"/>
          </a:solid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71C4E"/>
          </a:solidFill>
          <a:ln/>
        </p:spPr>
      </p:sp>
      <p:sp>
        <p:nvSpPr>
          <p:cNvPr id="3" name="Shape 1"/>
          <p:cNvSpPr/>
          <p:nvPr/>
        </p:nvSpPr>
        <p:spPr>
          <a:xfrm>
            <a:off x="0" y="0"/>
            <a:ext cx="14630400" cy="8229600"/>
          </a:xfrm>
          <a:prstGeom prst="rect">
            <a:avLst/>
          </a:prstGeom>
          <a:solidFill>
            <a:srgbClr val="100C35"/>
          </a:solid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71C4E"/>
          </a:solidFill>
          <a:ln/>
        </p:spPr>
      </p:sp>
      <p:sp>
        <p:nvSpPr>
          <p:cNvPr id="3" name="Shape 1"/>
          <p:cNvSpPr/>
          <p:nvPr/>
        </p:nvSpPr>
        <p:spPr>
          <a:xfrm>
            <a:off x="0" y="0"/>
            <a:ext cx="14630400" cy="8229600"/>
          </a:xfrm>
          <a:prstGeom prst="rect">
            <a:avLst/>
          </a:prstGeom>
          <a:solidFill>
            <a:srgbClr val="100C35"/>
          </a:solid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71C4E"/>
          </a:solidFill>
          <a:ln/>
        </p:spPr>
      </p:sp>
      <p:sp>
        <p:nvSpPr>
          <p:cNvPr id="3" name="Shape 1"/>
          <p:cNvSpPr/>
          <p:nvPr/>
        </p:nvSpPr>
        <p:spPr>
          <a:xfrm>
            <a:off x="0" y="0"/>
            <a:ext cx="14630400" cy="8229600"/>
          </a:xfrm>
          <a:prstGeom prst="rect">
            <a:avLst/>
          </a:prstGeom>
          <a:solidFill>
            <a:srgbClr val="100C35"/>
          </a:solid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71C4E"/>
          </a:solidFill>
          <a:ln/>
        </p:spPr>
      </p:sp>
      <p:sp>
        <p:nvSpPr>
          <p:cNvPr id="3" name="Shape 1"/>
          <p:cNvSpPr/>
          <p:nvPr/>
        </p:nvSpPr>
        <p:spPr>
          <a:xfrm>
            <a:off x="0" y="0"/>
            <a:ext cx="14630400" cy="8229600"/>
          </a:xfrm>
          <a:prstGeom prst="rect">
            <a:avLst/>
          </a:prstGeom>
          <a:solidFill>
            <a:srgbClr val="100C35"/>
          </a:solid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71C4E"/>
          </a:solidFill>
          <a:ln/>
        </p:spPr>
      </p:sp>
      <p:sp>
        <p:nvSpPr>
          <p:cNvPr id="3" name="Shape 1"/>
          <p:cNvSpPr/>
          <p:nvPr/>
        </p:nvSpPr>
        <p:spPr>
          <a:xfrm>
            <a:off x="0" y="0"/>
            <a:ext cx="14630400" cy="8229600"/>
          </a:xfrm>
          <a:prstGeom prst="rect">
            <a:avLst/>
          </a:prstGeom>
          <a:solidFill>
            <a:srgbClr val="100C35"/>
          </a:solid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71C4E"/>
          </a:solidFill>
          <a:ln/>
        </p:spPr>
      </p:sp>
      <p:sp>
        <p:nvSpPr>
          <p:cNvPr id="3" name="Shape 1"/>
          <p:cNvSpPr/>
          <p:nvPr/>
        </p:nvSpPr>
        <p:spPr>
          <a:xfrm>
            <a:off x="0" y="0"/>
            <a:ext cx="14630400" cy="8229600"/>
          </a:xfrm>
          <a:prstGeom prst="rect">
            <a:avLst/>
          </a:prstGeom>
          <a:solidFill>
            <a:srgbClr val="100C35"/>
          </a:solidFill>
          <a:ln/>
        </p:spPr>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11.xml"/><Relationship Id="rId5" Type="http://schemas.openxmlformats.org/officeDocument/2006/relationships/image" Target="../media/image11.png"/><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10.xml"/><Relationship Id="rId5" Type="http://schemas.openxmlformats.org/officeDocument/2006/relationships/image" Target="../media/image8.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24124" y="3147179"/>
            <a:ext cx="4928354" cy="615910"/>
          </a:xfrm>
          <a:prstGeom prst="rect">
            <a:avLst/>
          </a:prstGeom>
          <a:noFill/>
          <a:ln/>
        </p:spPr>
        <p:txBody>
          <a:bodyPr wrap="none" lIns="0" tIns="0" rIns="0" bIns="0" rtlCol="0" anchor="t"/>
          <a:lstStyle/>
          <a:p>
            <a:pPr marL="0" indent="0" algn="l">
              <a:lnSpc>
                <a:spcPts val="4850"/>
              </a:lnSpc>
              <a:buNone/>
            </a:pPr>
            <a:r>
              <a:rPr lang="en-US" sz="3850" dirty="0">
                <a:solidFill>
                  <a:srgbClr val="FFFFFF"/>
                </a:solidFill>
                <a:latin typeface="Kanit" pitchFamily="34" charset="0"/>
                <a:ea typeface="Kanit" pitchFamily="34" charset="-122"/>
                <a:cs typeface="Kanit" pitchFamily="34" charset="-120"/>
              </a:rPr>
              <a:t>Pizza Sales Analysis</a:t>
            </a:r>
            <a:endParaRPr lang="en-US" sz="3850" dirty="0"/>
          </a:p>
        </p:txBody>
      </p:sp>
      <p:sp>
        <p:nvSpPr>
          <p:cNvPr id="4" name="Text 1"/>
          <p:cNvSpPr/>
          <p:nvPr/>
        </p:nvSpPr>
        <p:spPr>
          <a:xfrm>
            <a:off x="6324124" y="4077176"/>
            <a:ext cx="7468553" cy="1005126"/>
          </a:xfrm>
          <a:prstGeom prst="rect">
            <a:avLst/>
          </a:prstGeom>
          <a:noFill/>
          <a:ln/>
        </p:spPr>
        <p:txBody>
          <a:bodyPr wrap="square" lIns="0" tIns="0" rIns="0" bIns="0" rtlCol="0" anchor="t"/>
          <a:lstStyle/>
          <a:p>
            <a:pPr marL="0" indent="0" algn="l">
              <a:lnSpc>
                <a:spcPts val="2600"/>
              </a:lnSpc>
              <a:buNone/>
            </a:pPr>
            <a:r>
              <a:rPr lang="en-US" sz="1600" dirty="0">
                <a:solidFill>
                  <a:srgbClr val="D9E1FF"/>
                </a:solidFill>
                <a:latin typeface="Martel Sans Light" pitchFamily="34" charset="0"/>
                <a:ea typeface="Martel Sans Light" pitchFamily="34" charset="-122"/>
                <a:cs typeface="Martel Sans Light" pitchFamily="34" charset="-120"/>
              </a:rPr>
              <a:t>Comprehensive KPI and sales performance review for operations managers and sales analysts, covering revenue trends, customer behavior patterns, and strategic optimization opportunities across our pizza chain network.</a:t>
            </a:r>
            <a:endParaRPr lang="en-US" sz="16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418862" y="287893"/>
            <a:ext cx="5432584" cy="308015"/>
          </a:xfrm>
          <a:prstGeom prst="rect">
            <a:avLst/>
          </a:prstGeom>
          <a:noFill/>
          <a:ln/>
        </p:spPr>
        <p:txBody>
          <a:bodyPr wrap="none" lIns="0" tIns="0" rIns="0" bIns="0" rtlCol="0" anchor="t"/>
          <a:lstStyle/>
          <a:p>
            <a:pPr marL="0" indent="0" algn="l">
              <a:lnSpc>
                <a:spcPts val="2400"/>
              </a:lnSpc>
              <a:buNone/>
            </a:pPr>
            <a:r>
              <a:rPr lang="en-US" sz="1900" dirty="0">
                <a:solidFill>
                  <a:srgbClr val="FFFFFF"/>
                </a:solidFill>
                <a:latin typeface="Kanit" pitchFamily="34" charset="0"/>
                <a:ea typeface="Kanit" pitchFamily="34" charset="-122"/>
                <a:cs typeface="Kanit" pitchFamily="34" charset="-120"/>
              </a:rPr>
              <a:t>Key Performance Monitoring &amp; Success Indicators</a:t>
            </a:r>
            <a:endParaRPr lang="en-US" sz="1900" dirty="0"/>
          </a:p>
        </p:txBody>
      </p:sp>
      <p:sp>
        <p:nvSpPr>
          <p:cNvPr id="3" name="Text 1"/>
          <p:cNvSpPr/>
          <p:nvPr/>
        </p:nvSpPr>
        <p:spPr>
          <a:xfrm>
            <a:off x="3158966" y="1551265"/>
            <a:ext cx="1288137" cy="261818"/>
          </a:xfrm>
          <a:prstGeom prst="rect">
            <a:avLst/>
          </a:prstGeom>
          <a:noFill/>
          <a:ln/>
        </p:spPr>
        <p:txBody>
          <a:bodyPr wrap="none" lIns="0" tIns="0" rIns="0" bIns="0" rtlCol="0" anchor="t"/>
          <a:lstStyle/>
          <a:p>
            <a:pPr marL="0" indent="0" algn="ctr">
              <a:lnSpc>
                <a:spcPts val="2050"/>
              </a:lnSpc>
              <a:buNone/>
            </a:pPr>
            <a:r>
              <a:rPr lang="en-US" sz="2050" dirty="0">
                <a:solidFill>
                  <a:srgbClr val="D9E1FF"/>
                </a:solidFill>
                <a:latin typeface="Kanit" pitchFamily="34" charset="0"/>
                <a:ea typeface="Kanit" pitchFamily="34" charset="-122"/>
                <a:cs typeface="Kanit" pitchFamily="34" charset="-120"/>
              </a:rPr>
              <a:t>35%</a:t>
            </a:r>
            <a:endParaRPr lang="en-US" sz="2050" dirty="0"/>
          </a:p>
        </p:txBody>
      </p:sp>
      <p:pic>
        <p:nvPicPr>
          <p:cNvPr id="4" name="Image 0" descr="preencoded.png"/>
          <p:cNvPicPr>
            <a:picLocks noChangeAspect="1"/>
          </p:cNvPicPr>
          <p:nvPr/>
        </p:nvPicPr>
        <p:blipFill>
          <a:blip r:embed="rId3"/>
          <a:stretch>
            <a:fillRect/>
          </a:stretch>
        </p:blipFill>
        <p:spPr>
          <a:xfrm>
            <a:off x="3017639" y="896779"/>
            <a:ext cx="1570911" cy="1570911"/>
          </a:xfrm>
          <a:prstGeom prst="rect">
            <a:avLst/>
          </a:prstGeom>
        </p:spPr>
      </p:pic>
      <p:sp>
        <p:nvSpPr>
          <p:cNvPr id="5" name="Text 2"/>
          <p:cNvSpPr/>
          <p:nvPr/>
        </p:nvSpPr>
        <p:spPr>
          <a:xfrm>
            <a:off x="3187065" y="2598420"/>
            <a:ext cx="1232059" cy="153948"/>
          </a:xfrm>
          <a:prstGeom prst="rect">
            <a:avLst/>
          </a:prstGeom>
          <a:noFill/>
          <a:ln/>
        </p:spPr>
        <p:txBody>
          <a:bodyPr wrap="none" lIns="0" tIns="0" rIns="0" bIns="0" rtlCol="0" anchor="t"/>
          <a:lstStyle/>
          <a:p>
            <a:pPr marL="0" indent="0" algn="ctr">
              <a:lnSpc>
                <a:spcPts val="1200"/>
              </a:lnSpc>
              <a:buNone/>
            </a:pPr>
            <a:r>
              <a:rPr lang="en-US" sz="950" dirty="0">
                <a:solidFill>
                  <a:srgbClr val="D9E1FF"/>
                </a:solidFill>
                <a:latin typeface="Kanit" pitchFamily="34" charset="0"/>
                <a:ea typeface="Kanit" pitchFamily="34" charset="-122"/>
                <a:cs typeface="Kanit" pitchFamily="34" charset="-120"/>
              </a:rPr>
              <a:t>Friday Premium</a:t>
            </a:r>
            <a:endParaRPr lang="en-US" sz="950" dirty="0"/>
          </a:p>
        </p:txBody>
      </p:sp>
      <p:sp>
        <p:nvSpPr>
          <p:cNvPr id="6" name="Text 3"/>
          <p:cNvSpPr/>
          <p:nvPr/>
        </p:nvSpPr>
        <p:spPr>
          <a:xfrm>
            <a:off x="418862" y="2857024"/>
            <a:ext cx="6768584" cy="167640"/>
          </a:xfrm>
          <a:prstGeom prst="rect">
            <a:avLst/>
          </a:prstGeom>
          <a:noFill/>
          <a:ln/>
        </p:spPr>
        <p:txBody>
          <a:bodyPr wrap="none" lIns="0" tIns="0" rIns="0" bIns="0" rtlCol="0" anchor="t"/>
          <a:lstStyle/>
          <a:p>
            <a:pPr marL="0" indent="0" algn="ctr">
              <a:lnSpc>
                <a:spcPts val="1300"/>
              </a:lnSpc>
              <a:buNone/>
            </a:pPr>
            <a:r>
              <a:rPr lang="en-US" sz="800" dirty="0">
                <a:solidFill>
                  <a:srgbClr val="D9E1FF"/>
                </a:solidFill>
                <a:latin typeface="Martel Sans Light" pitchFamily="34" charset="0"/>
                <a:ea typeface="Martel Sans Light" pitchFamily="34" charset="-122"/>
                <a:cs typeface="Martel Sans Light" pitchFamily="34" charset="-120"/>
              </a:rPr>
              <a:t>Track weekly revenue velocity using Friday performance as leading indicator for seasonal and promotional success</a:t>
            </a:r>
            <a:endParaRPr lang="en-US" sz="800" dirty="0"/>
          </a:p>
        </p:txBody>
      </p:sp>
      <p:sp>
        <p:nvSpPr>
          <p:cNvPr id="7" name="Text 4"/>
          <p:cNvSpPr/>
          <p:nvPr/>
        </p:nvSpPr>
        <p:spPr>
          <a:xfrm>
            <a:off x="3158966" y="3914656"/>
            <a:ext cx="1288137" cy="261818"/>
          </a:xfrm>
          <a:prstGeom prst="rect">
            <a:avLst/>
          </a:prstGeom>
          <a:noFill/>
          <a:ln/>
        </p:spPr>
        <p:txBody>
          <a:bodyPr wrap="none" lIns="0" tIns="0" rIns="0" bIns="0" rtlCol="0" anchor="t"/>
          <a:lstStyle/>
          <a:p>
            <a:pPr marL="0" indent="0" algn="ctr">
              <a:lnSpc>
                <a:spcPts val="2050"/>
              </a:lnSpc>
              <a:buNone/>
            </a:pPr>
            <a:r>
              <a:rPr lang="en-US" sz="2050" dirty="0">
                <a:solidFill>
                  <a:srgbClr val="D9E1FF"/>
                </a:solidFill>
                <a:latin typeface="Kanit" pitchFamily="34" charset="0"/>
                <a:ea typeface="Kanit" pitchFamily="34" charset="-122"/>
                <a:cs typeface="Kanit" pitchFamily="34" charset="-120"/>
              </a:rPr>
              <a:t>18%</a:t>
            </a:r>
            <a:endParaRPr lang="en-US" sz="2050" dirty="0"/>
          </a:p>
        </p:txBody>
      </p:sp>
      <p:pic>
        <p:nvPicPr>
          <p:cNvPr id="8" name="Image 1" descr="preencoded.png"/>
          <p:cNvPicPr>
            <a:picLocks noChangeAspect="1"/>
          </p:cNvPicPr>
          <p:nvPr/>
        </p:nvPicPr>
        <p:blipFill>
          <a:blip r:embed="rId4"/>
          <a:stretch>
            <a:fillRect/>
          </a:stretch>
        </p:blipFill>
        <p:spPr>
          <a:xfrm>
            <a:off x="3017639" y="3260169"/>
            <a:ext cx="1570911" cy="1570911"/>
          </a:xfrm>
          <a:prstGeom prst="rect">
            <a:avLst/>
          </a:prstGeom>
        </p:spPr>
      </p:pic>
      <p:sp>
        <p:nvSpPr>
          <p:cNvPr id="9" name="Text 5"/>
          <p:cNvSpPr/>
          <p:nvPr/>
        </p:nvSpPr>
        <p:spPr>
          <a:xfrm>
            <a:off x="3187065" y="4961811"/>
            <a:ext cx="1232059" cy="153948"/>
          </a:xfrm>
          <a:prstGeom prst="rect">
            <a:avLst/>
          </a:prstGeom>
          <a:noFill/>
          <a:ln/>
        </p:spPr>
        <p:txBody>
          <a:bodyPr wrap="none" lIns="0" tIns="0" rIns="0" bIns="0" rtlCol="0" anchor="t"/>
          <a:lstStyle/>
          <a:p>
            <a:pPr marL="0" indent="0" algn="ctr">
              <a:lnSpc>
                <a:spcPts val="1200"/>
              </a:lnSpc>
              <a:buNone/>
            </a:pPr>
            <a:r>
              <a:rPr lang="en-US" sz="950" dirty="0">
                <a:solidFill>
                  <a:srgbClr val="D9E1FF"/>
                </a:solidFill>
                <a:latin typeface="Kanit" pitchFamily="34" charset="0"/>
                <a:ea typeface="Kanit" pitchFamily="34" charset="-122"/>
                <a:cs typeface="Kanit" pitchFamily="34" charset="-120"/>
              </a:rPr>
              <a:t>Seasonal Variance</a:t>
            </a:r>
            <a:endParaRPr lang="en-US" sz="950" dirty="0"/>
          </a:p>
        </p:txBody>
      </p:sp>
      <p:sp>
        <p:nvSpPr>
          <p:cNvPr id="10" name="Text 6"/>
          <p:cNvSpPr/>
          <p:nvPr/>
        </p:nvSpPr>
        <p:spPr>
          <a:xfrm>
            <a:off x="418862" y="5220414"/>
            <a:ext cx="6768584" cy="167640"/>
          </a:xfrm>
          <a:prstGeom prst="rect">
            <a:avLst/>
          </a:prstGeom>
          <a:noFill/>
          <a:ln/>
        </p:spPr>
        <p:txBody>
          <a:bodyPr wrap="none" lIns="0" tIns="0" rIns="0" bIns="0" rtlCol="0" anchor="t"/>
          <a:lstStyle/>
          <a:p>
            <a:pPr marL="0" indent="0" algn="ctr">
              <a:lnSpc>
                <a:spcPts val="1300"/>
              </a:lnSpc>
              <a:buNone/>
            </a:pPr>
            <a:r>
              <a:rPr lang="en-US" sz="800" dirty="0">
                <a:solidFill>
                  <a:srgbClr val="D9E1FF"/>
                </a:solidFill>
                <a:latin typeface="Martel Sans Light" pitchFamily="34" charset="0"/>
                <a:ea typeface="Martel Sans Light" pitchFamily="34" charset="-122"/>
                <a:cs typeface="Martel Sans Light" pitchFamily="34" charset="-120"/>
              </a:rPr>
              <a:t>Monitor peak-to-trough month performance for inventory planning and campaign effectiveness measurement</a:t>
            </a:r>
            <a:endParaRPr lang="en-US" sz="800" dirty="0"/>
          </a:p>
        </p:txBody>
      </p:sp>
      <p:sp>
        <p:nvSpPr>
          <p:cNvPr id="11" name="Text 7"/>
          <p:cNvSpPr/>
          <p:nvPr/>
        </p:nvSpPr>
        <p:spPr>
          <a:xfrm>
            <a:off x="3158966" y="6278047"/>
            <a:ext cx="1288137" cy="261818"/>
          </a:xfrm>
          <a:prstGeom prst="rect">
            <a:avLst/>
          </a:prstGeom>
          <a:noFill/>
          <a:ln/>
        </p:spPr>
        <p:txBody>
          <a:bodyPr wrap="none" lIns="0" tIns="0" rIns="0" bIns="0" rtlCol="0" anchor="t"/>
          <a:lstStyle/>
          <a:p>
            <a:pPr marL="0" indent="0" algn="ctr">
              <a:lnSpc>
                <a:spcPts val="2050"/>
              </a:lnSpc>
              <a:buNone/>
            </a:pPr>
            <a:r>
              <a:rPr lang="en-US" sz="2050" dirty="0">
                <a:solidFill>
                  <a:srgbClr val="D9E1FF"/>
                </a:solidFill>
                <a:latin typeface="Kanit" pitchFamily="34" charset="0"/>
                <a:ea typeface="Kanit" pitchFamily="34" charset="-122"/>
                <a:cs typeface="Kanit" pitchFamily="34" charset="-120"/>
              </a:rPr>
              <a:t>45%</a:t>
            </a:r>
            <a:endParaRPr lang="en-US" sz="2050" dirty="0"/>
          </a:p>
        </p:txBody>
      </p:sp>
      <p:pic>
        <p:nvPicPr>
          <p:cNvPr id="12" name="Image 2" descr="preencoded.png"/>
          <p:cNvPicPr>
            <a:picLocks noChangeAspect="1"/>
          </p:cNvPicPr>
          <p:nvPr/>
        </p:nvPicPr>
        <p:blipFill>
          <a:blip r:embed="rId5"/>
          <a:stretch>
            <a:fillRect/>
          </a:stretch>
        </p:blipFill>
        <p:spPr>
          <a:xfrm>
            <a:off x="3017639" y="5623560"/>
            <a:ext cx="1570911" cy="1570911"/>
          </a:xfrm>
          <a:prstGeom prst="rect">
            <a:avLst/>
          </a:prstGeom>
        </p:spPr>
      </p:pic>
      <p:sp>
        <p:nvSpPr>
          <p:cNvPr id="13" name="Text 8"/>
          <p:cNvSpPr/>
          <p:nvPr/>
        </p:nvSpPr>
        <p:spPr>
          <a:xfrm>
            <a:off x="3187065" y="7325201"/>
            <a:ext cx="1232059" cy="153948"/>
          </a:xfrm>
          <a:prstGeom prst="rect">
            <a:avLst/>
          </a:prstGeom>
          <a:noFill/>
          <a:ln/>
        </p:spPr>
        <p:txBody>
          <a:bodyPr wrap="none" lIns="0" tIns="0" rIns="0" bIns="0" rtlCol="0" anchor="t"/>
          <a:lstStyle/>
          <a:p>
            <a:pPr marL="0" indent="0" algn="ctr">
              <a:lnSpc>
                <a:spcPts val="1200"/>
              </a:lnSpc>
              <a:buNone/>
            </a:pPr>
            <a:r>
              <a:rPr lang="en-US" sz="950" dirty="0">
                <a:solidFill>
                  <a:srgbClr val="D9E1FF"/>
                </a:solidFill>
                <a:latin typeface="Kanit" pitchFamily="34" charset="0"/>
                <a:ea typeface="Kanit" pitchFamily="34" charset="-122"/>
                <a:cs typeface="Kanit" pitchFamily="34" charset="-120"/>
              </a:rPr>
              <a:t>Large Pizza Share</a:t>
            </a:r>
            <a:endParaRPr lang="en-US" sz="950" dirty="0"/>
          </a:p>
        </p:txBody>
      </p:sp>
      <p:sp>
        <p:nvSpPr>
          <p:cNvPr id="14" name="Text 9"/>
          <p:cNvSpPr/>
          <p:nvPr/>
        </p:nvSpPr>
        <p:spPr>
          <a:xfrm>
            <a:off x="418862" y="7583805"/>
            <a:ext cx="6768584" cy="167640"/>
          </a:xfrm>
          <a:prstGeom prst="rect">
            <a:avLst/>
          </a:prstGeom>
          <a:noFill/>
          <a:ln/>
        </p:spPr>
        <p:txBody>
          <a:bodyPr wrap="none" lIns="0" tIns="0" rIns="0" bIns="0" rtlCol="0" anchor="t"/>
          <a:lstStyle/>
          <a:p>
            <a:pPr marL="0" indent="0" algn="ctr">
              <a:lnSpc>
                <a:spcPts val="1300"/>
              </a:lnSpc>
              <a:buNone/>
            </a:pPr>
            <a:r>
              <a:rPr lang="en-US" sz="800" dirty="0">
                <a:solidFill>
                  <a:srgbClr val="D9E1FF"/>
                </a:solidFill>
                <a:latin typeface="Martel Sans Light" pitchFamily="34" charset="0"/>
                <a:ea typeface="Martel Sans Light" pitchFamily="34" charset="-122"/>
                <a:cs typeface="Martel Sans Light" pitchFamily="34" charset="-120"/>
              </a:rPr>
              <a:t>Maintain family-oriented positioning while exploring upselling opportunities to premium sizes and bundles</a:t>
            </a:r>
            <a:endParaRPr lang="en-US" sz="800" dirty="0"/>
          </a:p>
        </p:txBody>
      </p:sp>
      <p:sp>
        <p:nvSpPr>
          <p:cNvPr id="15" name="Text 10"/>
          <p:cNvSpPr/>
          <p:nvPr/>
        </p:nvSpPr>
        <p:spPr>
          <a:xfrm>
            <a:off x="7450574" y="857607"/>
            <a:ext cx="1735217" cy="153948"/>
          </a:xfrm>
          <a:prstGeom prst="rect">
            <a:avLst/>
          </a:prstGeom>
          <a:noFill/>
          <a:ln/>
        </p:spPr>
        <p:txBody>
          <a:bodyPr wrap="none" lIns="0" tIns="0" rIns="0" bIns="0" rtlCol="0" anchor="t"/>
          <a:lstStyle/>
          <a:p>
            <a:pPr marL="0" indent="0" algn="l">
              <a:lnSpc>
                <a:spcPts val="1200"/>
              </a:lnSpc>
              <a:buNone/>
            </a:pPr>
            <a:r>
              <a:rPr lang="en-US" sz="950" dirty="0">
                <a:solidFill>
                  <a:srgbClr val="FFFFFF"/>
                </a:solidFill>
                <a:latin typeface="Kanit" pitchFamily="34" charset="0"/>
                <a:ea typeface="Kanit" pitchFamily="34" charset="-122"/>
                <a:cs typeface="Kanit" pitchFamily="34" charset="-120"/>
              </a:rPr>
              <a:t>Critical KPIs for Monthly Review</a:t>
            </a:r>
            <a:endParaRPr lang="en-US" sz="950" dirty="0"/>
          </a:p>
        </p:txBody>
      </p:sp>
      <p:sp>
        <p:nvSpPr>
          <p:cNvPr id="16" name="Text 11"/>
          <p:cNvSpPr/>
          <p:nvPr/>
        </p:nvSpPr>
        <p:spPr>
          <a:xfrm>
            <a:off x="7450574" y="1116211"/>
            <a:ext cx="6768584" cy="167640"/>
          </a:xfrm>
          <a:prstGeom prst="rect">
            <a:avLst/>
          </a:prstGeom>
          <a:noFill/>
          <a:ln/>
        </p:spPr>
        <p:txBody>
          <a:bodyPr wrap="none" lIns="0" tIns="0" rIns="0" bIns="0" rtlCol="0" anchor="t"/>
          <a:lstStyle/>
          <a:p>
            <a:pPr marL="342900" indent="-342900" algn="l">
              <a:lnSpc>
                <a:spcPts val="1300"/>
              </a:lnSpc>
              <a:buSzPct val="100000"/>
              <a:buChar char="•"/>
            </a:pPr>
            <a:r>
              <a:rPr lang="en-US" sz="800" b="1" dirty="0">
                <a:solidFill>
                  <a:srgbClr val="D9E1FF"/>
                </a:solidFill>
                <a:latin typeface="Martel Sans Light" pitchFamily="34" charset="0"/>
                <a:ea typeface="Martel Sans Light" pitchFamily="34" charset="-122"/>
                <a:cs typeface="Martel Sans Light" pitchFamily="34" charset="-120"/>
              </a:rPr>
              <a:t>Revenue Per Pizza:</a:t>
            </a:r>
            <a:r>
              <a:rPr lang="en-US" sz="800" dirty="0">
                <a:solidFill>
                  <a:srgbClr val="D9E1FF"/>
                </a:solidFill>
                <a:latin typeface="Martel Sans Light" pitchFamily="34" charset="0"/>
                <a:ea typeface="Martel Sans Light" pitchFamily="34" charset="-122"/>
                <a:cs typeface="Martel Sans Light" pitchFamily="34" charset="-120"/>
              </a:rPr>
              <a:t> Track pricing optimization success across categories</a:t>
            </a:r>
            <a:endParaRPr lang="en-US" sz="800" dirty="0"/>
          </a:p>
        </p:txBody>
      </p:sp>
      <p:sp>
        <p:nvSpPr>
          <p:cNvPr id="17" name="Text 12"/>
          <p:cNvSpPr/>
          <p:nvPr/>
        </p:nvSpPr>
        <p:spPr>
          <a:xfrm>
            <a:off x="7450574" y="1320403"/>
            <a:ext cx="6768584" cy="167640"/>
          </a:xfrm>
          <a:prstGeom prst="rect">
            <a:avLst/>
          </a:prstGeom>
          <a:noFill/>
          <a:ln/>
        </p:spPr>
        <p:txBody>
          <a:bodyPr wrap="none" lIns="0" tIns="0" rIns="0" bIns="0" rtlCol="0" anchor="t"/>
          <a:lstStyle/>
          <a:p>
            <a:pPr marL="342900" indent="-342900" algn="l">
              <a:lnSpc>
                <a:spcPts val="1300"/>
              </a:lnSpc>
              <a:buSzPct val="100000"/>
              <a:buChar char="•"/>
            </a:pPr>
            <a:r>
              <a:rPr lang="en-US" sz="800" b="1" dirty="0">
                <a:solidFill>
                  <a:srgbClr val="D9E1FF"/>
                </a:solidFill>
                <a:latin typeface="Martel Sans Light" pitchFamily="34" charset="0"/>
                <a:ea typeface="Martel Sans Light" pitchFamily="34" charset="-122"/>
                <a:cs typeface="Martel Sans Light" pitchFamily="34" charset="-120"/>
              </a:rPr>
              <a:t>Category Mix Health:</a:t>
            </a:r>
            <a:r>
              <a:rPr lang="en-US" sz="800" dirty="0">
                <a:solidFill>
                  <a:srgbClr val="D9E1FF"/>
                </a:solidFill>
                <a:latin typeface="Martel Sans Light" pitchFamily="34" charset="0"/>
                <a:ea typeface="Martel Sans Light" pitchFamily="34" charset="-122"/>
                <a:cs typeface="Martel Sans Light" pitchFamily="34" charset="-120"/>
              </a:rPr>
              <a:t> Monitor Classic vs Premium category ratios for portfolio balance</a:t>
            </a:r>
            <a:endParaRPr lang="en-US" sz="800" dirty="0"/>
          </a:p>
        </p:txBody>
      </p:sp>
      <p:sp>
        <p:nvSpPr>
          <p:cNvPr id="18" name="Text 13"/>
          <p:cNvSpPr/>
          <p:nvPr/>
        </p:nvSpPr>
        <p:spPr>
          <a:xfrm>
            <a:off x="7450574" y="1524595"/>
            <a:ext cx="6768584" cy="167640"/>
          </a:xfrm>
          <a:prstGeom prst="rect">
            <a:avLst/>
          </a:prstGeom>
          <a:noFill/>
          <a:ln/>
        </p:spPr>
        <p:txBody>
          <a:bodyPr wrap="none" lIns="0" tIns="0" rIns="0" bIns="0" rtlCol="0" anchor="t"/>
          <a:lstStyle/>
          <a:p>
            <a:pPr marL="342900" indent="-342900" algn="l">
              <a:lnSpc>
                <a:spcPts val="1300"/>
              </a:lnSpc>
              <a:buSzPct val="100000"/>
              <a:buChar char="•"/>
            </a:pPr>
            <a:r>
              <a:rPr lang="en-US" sz="800" b="1" dirty="0">
                <a:solidFill>
                  <a:srgbClr val="D9E1FF"/>
                </a:solidFill>
                <a:latin typeface="Martel Sans Light" pitchFamily="34" charset="0"/>
                <a:ea typeface="Martel Sans Light" pitchFamily="34" charset="-122"/>
                <a:cs typeface="Martel Sans Light" pitchFamily="34" charset="-120"/>
              </a:rPr>
              <a:t>Order Value Growth:</a:t>
            </a:r>
            <a:r>
              <a:rPr lang="en-US" sz="800" dirty="0">
                <a:solidFill>
                  <a:srgbClr val="D9E1FF"/>
                </a:solidFill>
                <a:latin typeface="Martel Sans Light" pitchFamily="34" charset="0"/>
                <a:ea typeface="Martel Sans Light" pitchFamily="34" charset="-122"/>
                <a:cs typeface="Martel Sans Light" pitchFamily="34" charset="-120"/>
              </a:rPr>
              <a:t> Focus on increasing $38.31 average through strategic upselling</a:t>
            </a:r>
            <a:endParaRPr lang="en-US" sz="800" dirty="0"/>
          </a:p>
        </p:txBody>
      </p:sp>
      <p:sp>
        <p:nvSpPr>
          <p:cNvPr id="19" name="Text 14"/>
          <p:cNvSpPr/>
          <p:nvPr/>
        </p:nvSpPr>
        <p:spPr>
          <a:xfrm>
            <a:off x="7450574" y="1728787"/>
            <a:ext cx="6768584" cy="167640"/>
          </a:xfrm>
          <a:prstGeom prst="rect">
            <a:avLst/>
          </a:prstGeom>
          <a:noFill/>
          <a:ln/>
        </p:spPr>
        <p:txBody>
          <a:bodyPr wrap="none" lIns="0" tIns="0" rIns="0" bIns="0" rtlCol="0" anchor="t"/>
          <a:lstStyle/>
          <a:p>
            <a:pPr marL="342900" indent="-342900" algn="l">
              <a:lnSpc>
                <a:spcPts val="1300"/>
              </a:lnSpc>
              <a:buSzPct val="100000"/>
              <a:buChar char="•"/>
            </a:pPr>
            <a:r>
              <a:rPr lang="en-US" sz="800" b="1" dirty="0">
                <a:solidFill>
                  <a:srgbClr val="D9E1FF"/>
                </a:solidFill>
                <a:latin typeface="Martel Sans Light" pitchFamily="34" charset="0"/>
                <a:ea typeface="Martel Sans Light" pitchFamily="34" charset="-122"/>
                <a:cs typeface="Martel Sans Light" pitchFamily="34" charset="-120"/>
              </a:rPr>
              <a:t>Underperformer Turnaround:</a:t>
            </a:r>
            <a:r>
              <a:rPr lang="en-US" sz="800" dirty="0">
                <a:solidFill>
                  <a:srgbClr val="D9E1FF"/>
                </a:solidFill>
                <a:latin typeface="Martel Sans Light" pitchFamily="34" charset="0"/>
                <a:ea typeface="Martel Sans Light" pitchFamily="34" charset="-122"/>
                <a:cs typeface="Martel Sans Light" pitchFamily="34" charset="-120"/>
              </a:rPr>
              <a:t> Set 90-day improvement targets or elimination deadlines</a:t>
            </a:r>
            <a:endParaRPr lang="en-US" sz="800" dirty="0"/>
          </a:p>
        </p:txBody>
      </p:sp>
      <p:sp>
        <p:nvSpPr>
          <p:cNvPr id="20" name="Text 15"/>
          <p:cNvSpPr/>
          <p:nvPr/>
        </p:nvSpPr>
        <p:spPr>
          <a:xfrm>
            <a:off x="7450574" y="1932980"/>
            <a:ext cx="6768584" cy="167640"/>
          </a:xfrm>
          <a:prstGeom prst="rect">
            <a:avLst/>
          </a:prstGeom>
          <a:noFill/>
          <a:ln/>
        </p:spPr>
        <p:txBody>
          <a:bodyPr wrap="none" lIns="0" tIns="0" rIns="0" bIns="0" rtlCol="0" anchor="t"/>
          <a:lstStyle/>
          <a:p>
            <a:pPr marL="342900" indent="-342900" algn="l">
              <a:lnSpc>
                <a:spcPts val="1300"/>
              </a:lnSpc>
              <a:buSzPct val="100000"/>
              <a:buChar char="•"/>
            </a:pPr>
            <a:r>
              <a:rPr lang="en-US" sz="800" b="1" dirty="0">
                <a:solidFill>
                  <a:srgbClr val="D9E1FF"/>
                </a:solidFill>
                <a:latin typeface="Martel Sans Light" pitchFamily="34" charset="0"/>
                <a:ea typeface="Martel Sans Light" pitchFamily="34" charset="-122"/>
                <a:cs typeface="Martel Sans Light" pitchFamily="34" charset="-120"/>
              </a:rPr>
              <a:t>Weekend Performance:</a:t>
            </a:r>
            <a:r>
              <a:rPr lang="en-US" sz="800" dirty="0">
                <a:solidFill>
                  <a:srgbClr val="D9E1FF"/>
                </a:solidFill>
                <a:latin typeface="Martel Sans Light" pitchFamily="34" charset="0"/>
                <a:ea typeface="Martel Sans Light" pitchFamily="34" charset="-122"/>
                <a:cs typeface="Martel Sans Light" pitchFamily="34" charset="-120"/>
              </a:rPr>
              <a:t> Track Thursday-Saturday revenue concentration trends</a:t>
            </a:r>
            <a:endParaRPr lang="en-US" sz="800" dirty="0"/>
          </a:p>
        </p:txBody>
      </p:sp>
      <p:sp>
        <p:nvSpPr>
          <p:cNvPr id="21" name="Shape 16"/>
          <p:cNvSpPr/>
          <p:nvPr/>
        </p:nvSpPr>
        <p:spPr>
          <a:xfrm>
            <a:off x="7450574" y="2218373"/>
            <a:ext cx="6841426" cy="612458"/>
          </a:xfrm>
          <a:prstGeom prst="roundRect">
            <a:avLst>
              <a:gd name="adj" fmla="val 2565"/>
            </a:avLst>
          </a:prstGeom>
          <a:solidFill>
            <a:srgbClr val="4C0107"/>
          </a:solidFill>
          <a:ln/>
        </p:spPr>
        <p:txBody>
          <a:bodyPr/>
          <a:lstStyle/>
          <a:p>
            <a:endParaRPr lang="en-US" dirty="0"/>
          </a:p>
        </p:txBody>
      </p:sp>
      <p:sp>
        <p:nvSpPr>
          <p:cNvPr id="23" name="Text 17"/>
          <p:cNvSpPr/>
          <p:nvPr/>
        </p:nvSpPr>
        <p:spPr>
          <a:xfrm>
            <a:off x="7790736" y="2349103"/>
            <a:ext cx="6323767" cy="335280"/>
          </a:xfrm>
          <a:prstGeom prst="rect">
            <a:avLst/>
          </a:prstGeom>
          <a:noFill/>
          <a:ln/>
        </p:spPr>
        <p:txBody>
          <a:bodyPr wrap="square" lIns="0" tIns="0" rIns="0" bIns="0" rtlCol="0" anchor="t"/>
          <a:lstStyle/>
          <a:p>
            <a:pPr marL="0" indent="0" algn="l">
              <a:lnSpc>
                <a:spcPts val="1300"/>
              </a:lnSpc>
              <a:buNone/>
            </a:pPr>
            <a:r>
              <a:rPr lang="en-US" sz="800" b="1" dirty="0">
                <a:solidFill>
                  <a:srgbClr val="FFFFFF"/>
                </a:solidFill>
                <a:latin typeface="Martel Sans Light" pitchFamily="34" charset="0"/>
                <a:ea typeface="Martel Sans Light" pitchFamily="34" charset="-122"/>
                <a:cs typeface="Martel Sans Light" pitchFamily="34" charset="-120"/>
              </a:rPr>
              <a:t>Success Target:</a:t>
            </a:r>
            <a:r>
              <a:rPr lang="en-US" sz="800" dirty="0">
                <a:solidFill>
                  <a:srgbClr val="FFFFFF"/>
                </a:solidFill>
                <a:latin typeface="Martel Sans Light" pitchFamily="34" charset="0"/>
                <a:ea typeface="Martel Sans Light" pitchFamily="34" charset="-122"/>
                <a:cs typeface="Martel Sans Light" pitchFamily="34" charset="-120"/>
              </a:rPr>
              <a:t> Achieve $42+ average order value while reducing menu complexity and maintaining customer satisfaction scores above 85%</a:t>
            </a:r>
            <a:endParaRPr lang="en-US" sz="800" dirty="0"/>
          </a:p>
        </p:txBody>
      </p:sp>
      <p:sp>
        <p:nvSpPr>
          <p:cNvPr id="24" name="Text 18"/>
          <p:cNvSpPr/>
          <p:nvPr/>
        </p:nvSpPr>
        <p:spPr>
          <a:xfrm>
            <a:off x="418862" y="7986951"/>
            <a:ext cx="13792676" cy="335280"/>
          </a:xfrm>
          <a:prstGeom prst="rect">
            <a:avLst/>
          </a:prstGeom>
          <a:noFill/>
          <a:ln/>
        </p:spPr>
        <p:txBody>
          <a:bodyPr wrap="square" lIns="0" tIns="0" rIns="0" bIns="0" rtlCol="0" anchor="t"/>
          <a:lstStyle/>
          <a:p>
            <a:pPr marL="0" indent="0" algn="l">
              <a:lnSpc>
                <a:spcPts val="1300"/>
              </a:lnSpc>
              <a:buNone/>
            </a:pPr>
            <a:endParaRPr lang="en-US" sz="800" dirty="0"/>
          </a:p>
        </p:txBody>
      </p:sp>
      <p:sp>
        <p:nvSpPr>
          <p:cNvPr id="28" name="TextBox 27">
            <a:extLst>
              <a:ext uri="{FF2B5EF4-FFF2-40B4-BE49-F238E27FC236}">
                <a16:creationId xmlns:a16="http://schemas.microsoft.com/office/drawing/2014/main" id="{7190C841-2CB0-AC98-E6BA-6E9F47790D1E}"/>
              </a:ext>
            </a:extLst>
          </p:cNvPr>
          <p:cNvSpPr txBox="1"/>
          <p:nvPr/>
        </p:nvSpPr>
        <p:spPr>
          <a:xfrm>
            <a:off x="7450574" y="2961561"/>
            <a:ext cx="6285952" cy="738664"/>
          </a:xfrm>
          <a:prstGeom prst="rect">
            <a:avLst/>
          </a:prstGeom>
          <a:noFill/>
        </p:spPr>
        <p:txBody>
          <a:bodyPr wrap="square" rtlCol="0">
            <a:spAutoFit/>
          </a:bodyPr>
          <a:lstStyle/>
          <a:p>
            <a:r>
              <a:rPr lang="en-US" sz="800" b="1" dirty="0">
                <a:solidFill>
                  <a:srgbClr val="D9E1FF"/>
                </a:solidFill>
                <a:latin typeface="Martel Sans Light" pitchFamily="34" charset="0"/>
                <a:ea typeface="Martel Sans Light" pitchFamily="34" charset="-122"/>
                <a:cs typeface="Martel Sans Light" pitchFamily="34" charset="-120"/>
              </a:rPr>
              <a:t>Bottom Line:</a:t>
            </a:r>
            <a:r>
              <a:rPr lang="en-US" sz="800" dirty="0">
                <a:solidFill>
                  <a:srgbClr val="D9E1FF"/>
                </a:solidFill>
                <a:latin typeface="Martel Sans Light" pitchFamily="34" charset="0"/>
                <a:ea typeface="Martel Sans Light" pitchFamily="34" charset="-122"/>
                <a:cs typeface="Martel Sans Light" pitchFamily="34" charset="-120"/>
              </a:rPr>
              <a:t> Strong operational foundation with clear premium opportunities and decisive underperformer elimination needed for optimal profitability. </a:t>
            </a:r>
          </a:p>
          <a:p>
            <a:r>
              <a:rPr lang="en-US" sz="800" dirty="0">
                <a:solidFill>
                  <a:srgbClr val="D9E1FF"/>
                </a:solidFill>
                <a:latin typeface="Martel Sans Light" pitchFamily="34" charset="0"/>
                <a:ea typeface="Martel Sans Light" pitchFamily="34" charset="-122"/>
                <a:cs typeface="Martel Sans Light" pitchFamily="34" charset="-120"/>
              </a:rPr>
              <a:t>Focus on weekend operational excellence, premium product positioning, and data-driven menu optimization to drive sustainable revenue growth while maintaining customer satisfaction and operational efficiency.</a:t>
            </a:r>
            <a:endParaRPr lang="en-US" sz="800" dirty="0"/>
          </a:p>
          <a:p>
            <a:endParaRPr lang="en-US" sz="1000" dirty="0"/>
          </a:p>
        </p:txBody>
      </p:sp>
      <p:sp>
        <p:nvSpPr>
          <p:cNvPr id="30" name="Arrow: Right 29">
            <a:extLst>
              <a:ext uri="{FF2B5EF4-FFF2-40B4-BE49-F238E27FC236}">
                <a16:creationId xmlns:a16="http://schemas.microsoft.com/office/drawing/2014/main" id="{1E012D3C-DEFF-56A3-8195-BA896900BC97}"/>
              </a:ext>
            </a:extLst>
          </p:cNvPr>
          <p:cNvSpPr/>
          <p:nvPr/>
        </p:nvSpPr>
        <p:spPr>
          <a:xfrm>
            <a:off x="7588800" y="2376000"/>
            <a:ext cx="151200" cy="1152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837724" y="800576"/>
            <a:ext cx="12954952" cy="1231821"/>
          </a:xfrm>
          <a:prstGeom prst="rect">
            <a:avLst/>
          </a:prstGeom>
          <a:noFill/>
          <a:ln/>
        </p:spPr>
        <p:txBody>
          <a:bodyPr wrap="square" lIns="0" tIns="0" rIns="0" bIns="0" rtlCol="0" anchor="t"/>
          <a:lstStyle/>
          <a:p>
            <a:pPr marL="0" indent="0" algn="l">
              <a:lnSpc>
                <a:spcPts val="4850"/>
              </a:lnSpc>
              <a:buNone/>
            </a:pPr>
            <a:r>
              <a:rPr lang="en-US" sz="3850" dirty="0">
                <a:solidFill>
                  <a:srgbClr val="FFFFFF"/>
                </a:solidFill>
                <a:latin typeface="Kanit" pitchFamily="34" charset="0"/>
                <a:ea typeface="Kanit" pitchFamily="34" charset="-122"/>
                <a:cs typeface="Kanit" pitchFamily="34" charset="-120"/>
              </a:rPr>
              <a:t>Executive Summary: Strong Foundation with Growth Opportunities</a:t>
            </a:r>
            <a:endParaRPr lang="en-US" sz="3850" dirty="0"/>
          </a:p>
        </p:txBody>
      </p:sp>
      <p:sp>
        <p:nvSpPr>
          <p:cNvPr id="3" name="Text 1"/>
          <p:cNvSpPr/>
          <p:nvPr/>
        </p:nvSpPr>
        <p:spPr>
          <a:xfrm>
            <a:off x="837724" y="2555915"/>
            <a:ext cx="3042285" cy="691158"/>
          </a:xfrm>
          <a:prstGeom prst="rect">
            <a:avLst/>
          </a:prstGeom>
          <a:noFill/>
          <a:ln/>
        </p:spPr>
        <p:txBody>
          <a:bodyPr wrap="none" lIns="0" tIns="0" rIns="0" bIns="0" rtlCol="0" anchor="t"/>
          <a:lstStyle/>
          <a:p>
            <a:pPr marL="0" indent="0" algn="ctr">
              <a:lnSpc>
                <a:spcPts val="5400"/>
              </a:lnSpc>
              <a:buNone/>
            </a:pPr>
            <a:r>
              <a:rPr lang="en-US" sz="5400" dirty="0">
                <a:solidFill>
                  <a:srgbClr val="D9E1FF"/>
                </a:solidFill>
                <a:latin typeface="Kanit" pitchFamily="34" charset="0"/>
                <a:ea typeface="Kanit" pitchFamily="34" charset="-122"/>
                <a:cs typeface="Kanit" pitchFamily="34" charset="-120"/>
              </a:rPr>
              <a:t>$817.86K</a:t>
            </a:r>
            <a:endParaRPr lang="en-US" sz="5400" dirty="0"/>
          </a:p>
        </p:txBody>
      </p:sp>
      <p:sp>
        <p:nvSpPr>
          <p:cNvPr id="4" name="Text 2"/>
          <p:cNvSpPr/>
          <p:nvPr/>
        </p:nvSpPr>
        <p:spPr>
          <a:xfrm>
            <a:off x="1126808" y="3508772"/>
            <a:ext cx="2464118" cy="308015"/>
          </a:xfrm>
          <a:prstGeom prst="rect">
            <a:avLst/>
          </a:prstGeom>
          <a:noFill/>
          <a:ln/>
        </p:spPr>
        <p:txBody>
          <a:bodyPr wrap="none" lIns="0" tIns="0" rIns="0" bIns="0" rtlCol="0" anchor="t"/>
          <a:lstStyle/>
          <a:p>
            <a:pPr marL="0" indent="0" algn="ctr">
              <a:lnSpc>
                <a:spcPts val="2400"/>
              </a:lnSpc>
              <a:buNone/>
            </a:pPr>
            <a:r>
              <a:rPr lang="en-US" sz="1900" dirty="0">
                <a:solidFill>
                  <a:srgbClr val="D9E1FF"/>
                </a:solidFill>
                <a:latin typeface="Kanit" pitchFamily="34" charset="0"/>
                <a:ea typeface="Kanit" pitchFamily="34" charset="-122"/>
                <a:cs typeface="Kanit" pitchFamily="34" charset="-120"/>
              </a:rPr>
              <a:t>Total Revenue</a:t>
            </a:r>
            <a:endParaRPr lang="en-US" sz="1900" dirty="0"/>
          </a:p>
        </p:txBody>
      </p:sp>
      <p:sp>
        <p:nvSpPr>
          <p:cNvPr id="5" name="Text 3"/>
          <p:cNvSpPr/>
          <p:nvPr/>
        </p:nvSpPr>
        <p:spPr>
          <a:xfrm>
            <a:off x="837724" y="3942398"/>
            <a:ext cx="3042285" cy="1005126"/>
          </a:xfrm>
          <a:prstGeom prst="rect">
            <a:avLst/>
          </a:prstGeom>
          <a:noFill/>
          <a:ln/>
        </p:spPr>
        <p:txBody>
          <a:bodyPr wrap="square" lIns="0" tIns="0" rIns="0" bIns="0" rtlCol="0" anchor="t"/>
          <a:lstStyle/>
          <a:p>
            <a:pPr marL="0" indent="0" algn="ctr">
              <a:lnSpc>
                <a:spcPts val="2600"/>
              </a:lnSpc>
              <a:buNone/>
            </a:pPr>
            <a:r>
              <a:rPr lang="en-US" sz="1600" dirty="0">
                <a:solidFill>
                  <a:srgbClr val="D9E1FF"/>
                </a:solidFill>
                <a:latin typeface="Martel Sans Light" pitchFamily="34" charset="0"/>
                <a:ea typeface="Martel Sans Light" pitchFamily="34" charset="-122"/>
                <a:cs typeface="Martel Sans Light" pitchFamily="34" charset="-120"/>
              </a:rPr>
              <a:t>Annual performance demonstrates healthy market position</a:t>
            </a:r>
            <a:endParaRPr lang="en-US" sz="1600" dirty="0"/>
          </a:p>
        </p:txBody>
      </p:sp>
      <p:sp>
        <p:nvSpPr>
          <p:cNvPr id="6" name="Text 4"/>
          <p:cNvSpPr/>
          <p:nvPr/>
        </p:nvSpPr>
        <p:spPr>
          <a:xfrm>
            <a:off x="4141827" y="2555915"/>
            <a:ext cx="3042404" cy="691158"/>
          </a:xfrm>
          <a:prstGeom prst="rect">
            <a:avLst/>
          </a:prstGeom>
          <a:noFill/>
          <a:ln/>
        </p:spPr>
        <p:txBody>
          <a:bodyPr wrap="none" lIns="0" tIns="0" rIns="0" bIns="0" rtlCol="0" anchor="t"/>
          <a:lstStyle/>
          <a:p>
            <a:pPr marL="0" indent="0" algn="ctr">
              <a:lnSpc>
                <a:spcPts val="5400"/>
              </a:lnSpc>
              <a:buNone/>
            </a:pPr>
            <a:r>
              <a:rPr lang="en-US" sz="5400" dirty="0">
                <a:solidFill>
                  <a:srgbClr val="D9E1FF"/>
                </a:solidFill>
                <a:latin typeface="Kanit" pitchFamily="34" charset="0"/>
                <a:ea typeface="Kanit" pitchFamily="34" charset="-122"/>
                <a:cs typeface="Kanit" pitchFamily="34" charset="-120"/>
              </a:rPr>
              <a:t>21,350</a:t>
            </a:r>
            <a:endParaRPr lang="en-US" sz="5400" dirty="0"/>
          </a:p>
        </p:txBody>
      </p:sp>
      <p:sp>
        <p:nvSpPr>
          <p:cNvPr id="7" name="Text 5"/>
          <p:cNvSpPr/>
          <p:nvPr/>
        </p:nvSpPr>
        <p:spPr>
          <a:xfrm>
            <a:off x="4430911" y="3508772"/>
            <a:ext cx="2464118" cy="308015"/>
          </a:xfrm>
          <a:prstGeom prst="rect">
            <a:avLst/>
          </a:prstGeom>
          <a:noFill/>
          <a:ln/>
        </p:spPr>
        <p:txBody>
          <a:bodyPr wrap="none" lIns="0" tIns="0" rIns="0" bIns="0" rtlCol="0" anchor="t"/>
          <a:lstStyle/>
          <a:p>
            <a:pPr marL="0" indent="0" algn="ctr">
              <a:lnSpc>
                <a:spcPts val="2400"/>
              </a:lnSpc>
              <a:buNone/>
            </a:pPr>
            <a:r>
              <a:rPr lang="en-US" sz="1900" dirty="0">
                <a:solidFill>
                  <a:srgbClr val="D9E1FF"/>
                </a:solidFill>
                <a:latin typeface="Kanit" pitchFamily="34" charset="0"/>
                <a:ea typeface="Kanit" pitchFamily="34" charset="-122"/>
                <a:cs typeface="Kanit" pitchFamily="34" charset="-120"/>
              </a:rPr>
              <a:t>Total Orders</a:t>
            </a:r>
            <a:endParaRPr lang="en-US" sz="1900" dirty="0"/>
          </a:p>
        </p:txBody>
      </p:sp>
      <p:sp>
        <p:nvSpPr>
          <p:cNvPr id="8" name="Text 6"/>
          <p:cNvSpPr/>
          <p:nvPr/>
        </p:nvSpPr>
        <p:spPr>
          <a:xfrm>
            <a:off x="4141827" y="3942398"/>
            <a:ext cx="3042404" cy="1005126"/>
          </a:xfrm>
          <a:prstGeom prst="rect">
            <a:avLst/>
          </a:prstGeom>
          <a:noFill/>
          <a:ln/>
        </p:spPr>
        <p:txBody>
          <a:bodyPr wrap="square" lIns="0" tIns="0" rIns="0" bIns="0" rtlCol="0" anchor="t"/>
          <a:lstStyle/>
          <a:p>
            <a:pPr marL="0" indent="0" algn="ctr">
              <a:lnSpc>
                <a:spcPts val="2600"/>
              </a:lnSpc>
              <a:buNone/>
            </a:pPr>
            <a:r>
              <a:rPr lang="en-US" sz="1600" dirty="0">
                <a:solidFill>
                  <a:srgbClr val="D9E1FF"/>
                </a:solidFill>
                <a:latin typeface="Martel Sans Light" pitchFamily="34" charset="0"/>
                <a:ea typeface="Martel Sans Light" pitchFamily="34" charset="-122"/>
                <a:cs typeface="Martel Sans Light" pitchFamily="34" charset="-120"/>
              </a:rPr>
              <a:t>Consistent customer engagement throughout the year</a:t>
            </a:r>
            <a:endParaRPr lang="en-US" sz="1600" dirty="0"/>
          </a:p>
        </p:txBody>
      </p:sp>
      <p:sp>
        <p:nvSpPr>
          <p:cNvPr id="9" name="Text 7"/>
          <p:cNvSpPr/>
          <p:nvPr/>
        </p:nvSpPr>
        <p:spPr>
          <a:xfrm>
            <a:off x="7446050" y="2555915"/>
            <a:ext cx="3042404" cy="691158"/>
          </a:xfrm>
          <a:prstGeom prst="rect">
            <a:avLst/>
          </a:prstGeom>
          <a:noFill/>
          <a:ln/>
        </p:spPr>
        <p:txBody>
          <a:bodyPr wrap="none" lIns="0" tIns="0" rIns="0" bIns="0" rtlCol="0" anchor="t"/>
          <a:lstStyle/>
          <a:p>
            <a:pPr marL="0" indent="0" algn="ctr">
              <a:lnSpc>
                <a:spcPts val="5400"/>
              </a:lnSpc>
              <a:buNone/>
            </a:pPr>
            <a:r>
              <a:rPr lang="en-US" sz="5400" dirty="0">
                <a:solidFill>
                  <a:srgbClr val="D9E1FF"/>
                </a:solidFill>
                <a:latin typeface="Kanit" pitchFamily="34" charset="0"/>
                <a:ea typeface="Kanit" pitchFamily="34" charset="-122"/>
                <a:cs typeface="Kanit" pitchFamily="34" charset="-120"/>
              </a:rPr>
              <a:t>$38.31</a:t>
            </a:r>
            <a:endParaRPr lang="en-US" sz="5400" dirty="0"/>
          </a:p>
        </p:txBody>
      </p:sp>
      <p:sp>
        <p:nvSpPr>
          <p:cNvPr id="10" name="Text 8"/>
          <p:cNvSpPr/>
          <p:nvPr/>
        </p:nvSpPr>
        <p:spPr>
          <a:xfrm>
            <a:off x="7735133" y="3508772"/>
            <a:ext cx="2464118" cy="308015"/>
          </a:xfrm>
          <a:prstGeom prst="rect">
            <a:avLst/>
          </a:prstGeom>
          <a:noFill/>
          <a:ln/>
        </p:spPr>
        <p:txBody>
          <a:bodyPr wrap="none" lIns="0" tIns="0" rIns="0" bIns="0" rtlCol="0" anchor="t"/>
          <a:lstStyle/>
          <a:p>
            <a:pPr marL="0" indent="0" algn="ctr">
              <a:lnSpc>
                <a:spcPts val="2400"/>
              </a:lnSpc>
              <a:buNone/>
            </a:pPr>
            <a:r>
              <a:rPr lang="en-US" sz="1900" dirty="0">
                <a:solidFill>
                  <a:srgbClr val="D9E1FF"/>
                </a:solidFill>
                <a:latin typeface="Kanit" pitchFamily="34" charset="0"/>
                <a:ea typeface="Kanit" pitchFamily="34" charset="-122"/>
                <a:cs typeface="Kanit" pitchFamily="34" charset="-120"/>
              </a:rPr>
              <a:t>Average Order Value</a:t>
            </a:r>
            <a:endParaRPr lang="en-US" sz="1900" dirty="0"/>
          </a:p>
        </p:txBody>
      </p:sp>
      <p:sp>
        <p:nvSpPr>
          <p:cNvPr id="11" name="Text 9"/>
          <p:cNvSpPr/>
          <p:nvPr/>
        </p:nvSpPr>
        <p:spPr>
          <a:xfrm>
            <a:off x="7446050" y="3942398"/>
            <a:ext cx="3042404" cy="670084"/>
          </a:xfrm>
          <a:prstGeom prst="rect">
            <a:avLst/>
          </a:prstGeom>
          <a:noFill/>
          <a:ln/>
        </p:spPr>
        <p:txBody>
          <a:bodyPr wrap="square" lIns="0" tIns="0" rIns="0" bIns="0" rtlCol="0" anchor="t"/>
          <a:lstStyle/>
          <a:p>
            <a:pPr marL="0" indent="0" algn="ctr">
              <a:lnSpc>
                <a:spcPts val="2600"/>
              </a:lnSpc>
              <a:buNone/>
            </a:pPr>
            <a:r>
              <a:rPr lang="en-US" sz="1600" dirty="0">
                <a:solidFill>
                  <a:srgbClr val="D9E1FF"/>
                </a:solidFill>
                <a:latin typeface="Martel Sans Light" pitchFamily="34" charset="0"/>
                <a:ea typeface="Martel Sans Light" pitchFamily="34" charset="-122"/>
                <a:cs typeface="Martel Sans Light" pitchFamily="34" charset="-120"/>
              </a:rPr>
              <a:t>Solid baseline with room for premium positioning</a:t>
            </a:r>
            <a:endParaRPr lang="en-US" sz="1600" dirty="0"/>
          </a:p>
        </p:txBody>
      </p:sp>
      <p:sp>
        <p:nvSpPr>
          <p:cNvPr id="12" name="Text 10"/>
          <p:cNvSpPr/>
          <p:nvPr/>
        </p:nvSpPr>
        <p:spPr>
          <a:xfrm>
            <a:off x="10750272" y="2555915"/>
            <a:ext cx="3042404" cy="691158"/>
          </a:xfrm>
          <a:prstGeom prst="rect">
            <a:avLst/>
          </a:prstGeom>
          <a:noFill/>
          <a:ln/>
        </p:spPr>
        <p:txBody>
          <a:bodyPr wrap="none" lIns="0" tIns="0" rIns="0" bIns="0" rtlCol="0" anchor="t"/>
          <a:lstStyle/>
          <a:p>
            <a:pPr marL="0" indent="0" algn="ctr">
              <a:lnSpc>
                <a:spcPts val="5400"/>
              </a:lnSpc>
              <a:buNone/>
            </a:pPr>
            <a:r>
              <a:rPr lang="en-US" sz="5400" dirty="0">
                <a:solidFill>
                  <a:srgbClr val="D9E1FF"/>
                </a:solidFill>
                <a:latin typeface="Kanit" pitchFamily="34" charset="0"/>
                <a:ea typeface="Kanit" pitchFamily="34" charset="-122"/>
                <a:cs typeface="Kanit" pitchFamily="34" charset="-120"/>
              </a:rPr>
              <a:t>2.32</a:t>
            </a:r>
            <a:endParaRPr lang="en-US" sz="5400" dirty="0"/>
          </a:p>
        </p:txBody>
      </p:sp>
      <p:sp>
        <p:nvSpPr>
          <p:cNvPr id="13" name="Text 11"/>
          <p:cNvSpPr/>
          <p:nvPr/>
        </p:nvSpPr>
        <p:spPr>
          <a:xfrm>
            <a:off x="11039356" y="3508772"/>
            <a:ext cx="2464118" cy="308015"/>
          </a:xfrm>
          <a:prstGeom prst="rect">
            <a:avLst/>
          </a:prstGeom>
          <a:noFill/>
          <a:ln/>
        </p:spPr>
        <p:txBody>
          <a:bodyPr wrap="none" lIns="0" tIns="0" rIns="0" bIns="0" rtlCol="0" anchor="t"/>
          <a:lstStyle/>
          <a:p>
            <a:pPr marL="0" indent="0" algn="ctr">
              <a:lnSpc>
                <a:spcPts val="2400"/>
              </a:lnSpc>
              <a:buNone/>
            </a:pPr>
            <a:r>
              <a:rPr lang="en-US" sz="1900" dirty="0">
                <a:solidFill>
                  <a:srgbClr val="D9E1FF"/>
                </a:solidFill>
                <a:latin typeface="Kanit" pitchFamily="34" charset="0"/>
                <a:ea typeface="Kanit" pitchFamily="34" charset="-122"/>
                <a:cs typeface="Kanit" pitchFamily="34" charset="-120"/>
              </a:rPr>
              <a:t>Pizzas Per Order</a:t>
            </a:r>
            <a:endParaRPr lang="en-US" sz="1900" dirty="0"/>
          </a:p>
        </p:txBody>
      </p:sp>
      <p:sp>
        <p:nvSpPr>
          <p:cNvPr id="14" name="Text 12"/>
          <p:cNvSpPr/>
          <p:nvPr/>
        </p:nvSpPr>
        <p:spPr>
          <a:xfrm>
            <a:off x="10750272" y="3942398"/>
            <a:ext cx="3042404" cy="670084"/>
          </a:xfrm>
          <a:prstGeom prst="rect">
            <a:avLst/>
          </a:prstGeom>
          <a:noFill/>
          <a:ln/>
        </p:spPr>
        <p:txBody>
          <a:bodyPr wrap="square" lIns="0" tIns="0" rIns="0" bIns="0" rtlCol="0" anchor="t"/>
          <a:lstStyle/>
          <a:p>
            <a:pPr marL="0" indent="0" algn="ctr">
              <a:lnSpc>
                <a:spcPts val="2600"/>
              </a:lnSpc>
              <a:buNone/>
            </a:pPr>
            <a:r>
              <a:rPr lang="en-US" sz="1600" dirty="0">
                <a:solidFill>
                  <a:srgbClr val="D9E1FF"/>
                </a:solidFill>
                <a:latin typeface="Martel Sans Light" pitchFamily="34" charset="0"/>
                <a:ea typeface="Martel Sans Light" pitchFamily="34" charset="-122"/>
                <a:cs typeface="Martel Sans Light" pitchFamily="34" charset="-120"/>
              </a:rPr>
              <a:t>Multi-pizza ordering indicates family and group purchases</a:t>
            </a:r>
            <a:endParaRPr lang="en-US" sz="1600" dirty="0"/>
          </a:p>
        </p:txBody>
      </p:sp>
      <p:sp>
        <p:nvSpPr>
          <p:cNvPr id="15" name="Text 13"/>
          <p:cNvSpPr/>
          <p:nvPr/>
        </p:nvSpPr>
        <p:spPr>
          <a:xfrm>
            <a:off x="837724" y="5183148"/>
            <a:ext cx="12954952" cy="1005126"/>
          </a:xfrm>
          <a:prstGeom prst="rect">
            <a:avLst/>
          </a:prstGeom>
          <a:noFill/>
          <a:ln/>
        </p:spPr>
        <p:txBody>
          <a:bodyPr wrap="square" lIns="0" tIns="0" rIns="0" bIns="0" rtlCol="0" anchor="t"/>
          <a:lstStyle/>
          <a:p>
            <a:pPr marL="0" indent="0" algn="l">
              <a:lnSpc>
                <a:spcPts val="2600"/>
              </a:lnSpc>
              <a:buNone/>
            </a:pPr>
            <a:r>
              <a:rPr lang="en-US" sz="1600" dirty="0">
                <a:solidFill>
                  <a:srgbClr val="D9E1FF"/>
                </a:solidFill>
                <a:latin typeface="Martel Sans Light" pitchFamily="34" charset="0"/>
                <a:ea typeface="Martel Sans Light" pitchFamily="34" charset="-122"/>
                <a:cs typeface="Martel Sans Light" pitchFamily="34" charset="-120"/>
              </a:rPr>
              <a:t>Our pizza chain delivered robust performance in 2015 with balanced category distribution and clear customer preferences. The data reveals strong weekend demand patterns, seasonal opportunities in summer months, and significant potential for revenue optimization through premium positioning and underperformer elimination.</a:t>
            </a:r>
            <a:endParaRPr lang="en-US" sz="1600" dirty="0"/>
          </a:p>
        </p:txBody>
      </p:sp>
      <p:sp>
        <p:nvSpPr>
          <p:cNvPr id="16" name="Text 14"/>
          <p:cNvSpPr/>
          <p:nvPr/>
        </p:nvSpPr>
        <p:spPr>
          <a:xfrm>
            <a:off x="837724" y="6423898"/>
            <a:ext cx="12954952" cy="1005126"/>
          </a:xfrm>
          <a:prstGeom prst="rect">
            <a:avLst/>
          </a:prstGeom>
          <a:noFill/>
          <a:ln/>
        </p:spPr>
        <p:txBody>
          <a:bodyPr wrap="square" lIns="0" tIns="0" rIns="0" bIns="0" rtlCol="0" anchor="t"/>
          <a:lstStyle/>
          <a:p>
            <a:pPr marL="0" indent="0" algn="l">
              <a:lnSpc>
                <a:spcPts val="2600"/>
              </a:lnSpc>
              <a:buNone/>
            </a:pPr>
            <a:r>
              <a:rPr lang="en-US" sz="1600" dirty="0">
                <a:solidFill>
                  <a:srgbClr val="D9E1FF"/>
                </a:solidFill>
                <a:latin typeface="Martel Sans Light" pitchFamily="34" charset="0"/>
                <a:ea typeface="Martel Sans Light" pitchFamily="34" charset="-122"/>
                <a:cs typeface="Martel Sans Light" pitchFamily="34" charset="-120"/>
              </a:rPr>
              <a:t>Key operational strengths include consistent order volume across quarters, balanced portfolio with no single category dependency, and healthy multi-pizza ordering behavior suggesting family-oriented customer base. Strategic focus areas include weekend staffing optimization, premium product positioning, and decisive menu rationalization.</a:t>
            </a:r>
            <a:endParaRPr lang="en-US" sz="16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0932" y="703183"/>
            <a:ext cx="12144851" cy="581620"/>
          </a:xfrm>
          <a:prstGeom prst="rect">
            <a:avLst/>
          </a:prstGeom>
          <a:noFill/>
          <a:ln/>
        </p:spPr>
        <p:txBody>
          <a:bodyPr wrap="none" lIns="0" tIns="0" rIns="0" bIns="0" rtlCol="0" anchor="t"/>
          <a:lstStyle/>
          <a:p>
            <a:pPr marL="0" indent="0" algn="l">
              <a:lnSpc>
                <a:spcPts val="4550"/>
              </a:lnSpc>
              <a:buNone/>
            </a:pPr>
            <a:r>
              <a:rPr lang="en-US" sz="3650" dirty="0">
                <a:solidFill>
                  <a:srgbClr val="FFFFFF"/>
                </a:solidFill>
                <a:latin typeface="Kanit" pitchFamily="34" charset="0"/>
                <a:ea typeface="Kanit" pitchFamily="34" charset="-122"/>
                <a:cs typeface="Kanit" pitchFamily="34" charset="-120"/>
              </a:rPr>
              <a:t>Weekly Demand Patterns: Weekend-Driven Business Model</a:t>
            </a:r>
            <a:endParaRPr lang="en-US" sz="3650" dirty="0"/>
          </a:p>
        </p:txBody>
      </p:sp>
      <p:pic>
        <p:nvPicPr>
          <p:cNvPr id="3" name="Image 0" descr="preencoded.png"/>
          <p:cNvPicPr>
            <a:picLocks noChangeAspect="1"/>
          </p:cNvPicPr>
          <p:nvPr/>
        </p:nvPicPr>
        <p:blipFill>
          <a:blip r:embed="rId3"/>
          <a:stretch>
            <a:fillRect/>
          </a:stretch>
        </p:blipFill>
        <p:spPr>
          <a:xfrm>
            <a:off x="790932" y="1803797"/>
            <a:ext cx="7636073" cy="4276130"/>
          </a:xfrm>
          <a:prstGeom prst="rect">
            <a:avLst/>
          </a:prstGeom>
        </p:spPr>
      </p:pic>
      <p:sp>
        <p:nvSpPr>
          <p:cNvPr id="4" name="Text 1"/>
          <p:cNvSpPr/>
          <p:nvPr/>
        </p:nvSpPr>
        <p:spPr>
          <a:xfrm>
            <a:off x="8917067" y="1779032"/>
            <a:ext cx="2326243" cy="290751"/>
          </a:xfrm>
          <a:prstGeom prst="rect">
            <a:avLst/>
          </a:prstGeom>
          <a:noFill/>
          <a:ln/>
        </p:spPr>
        <p:txBody>
          <a:bodyPr wrap="none" lIns="0" tIns="0" rIns="0" bIns="0" rtlCol="0" anchor="t"/>
          <a:lstStyle/>
          <a:p>
            <a:pPr marL="0" indent="0" algn="l">
              <a:lnSpc>
                <a:spcPts val="2250"/>
              </a:lnSpc>
              <a:buNone/>
            </a:pPr>
            <a:r>
              <a:rPr lang="en-US" sz="1800" dirty="0">
                <a:solidFill>
                  <a:srgbClr val="FFFFFF"/>
                </a:solidFill>
                <a:latin typeface="Kanit" pitchFamily="34" charset="0"/>
                <a:ea typeface="Kanit" pitchFamily="34" charset="-122"/>
                <a:cs typeface="Kanit" pitchFamily="34" charset="-120"/>
              </a:rPr>
              <a:t>Strategic Insights</a:t>
            </a:r>
            <a:endParaRPr lang="en-US" sz="1800" dirty="0"/>
          </a:p>
        </p:txBody>
      </p:sp>
      <p:sp>
        <p:nvSpPr>
          <p:cNvPr id="5" name="Text 2"/>
          <p:cNvSpPr/>
          <p:nvPr/>
        </p:nvSpPr>
        <p:spPr>
          <a:xfrm>
            <a:off x="8917067" y="2267426"/>
            <a:ext cx="4929902" cy="1265396"/>
          </a:xfrm>
          <a:prstGeom prst="rect">
            <a:avLst/>
          </a:prstGeom>
          <a:noFill/>
          <a:ln/>
        </p:spPr>
        <p:txBody>
          <a:bodyPr wrap="square" lIns="0" tIns="0" rIns="0" bIns="0" rtlCol="0" anchor="t"/>
          <a:lstStyle/>
          <a:p>
            <a:pPr marL="0" indent="0" algn="l">
              <a:lnSpc>
                <a:spcPts val="2450"/>
              </a:lnSpc>
              <a:buNone/>
            </a:pPr>
            <a:r>
              <a:rPr lang="en-US" sz="1550" dirty="0">
                <a:solidFill>
                  <a:srgbClr val="D9E1FF"/>
                </a:solidFill>
                <a:latin typeface="Martel Sans Light" pitchFamily="34" charset="0"/>
                <a:ea typeface="Martel Sans Light" pitchFamily="34" charset="-122"/>
                <a:cs typeface="Martel Sans Light" pitchFamily="34" charset="-120"/>
              </a:rPr>
              <a:t>Friday emerges as our peak performance day with 3,500 orders, representing 35% higher demand than Sunday's 2,600 orders. This pattern reflects weekend preparation behavior and social dining preferences.</a:t>
            </a:r>
            <a:endParaRPr lang="en-US" sz="1550" dirty="0"/>
          </a:p>
        </p:txBody>
      </p:sp>
      <p:sp>
        <p:nvSpPr>
          <p:cNvPr id="6" name="Text 3"/>
          <p:cNvSpPr/>
          <p:nvPr/>
        </p:nvSpPr>
        <p:spPr>
          <a:xfrm>
            <a:off x="8917067" y="3710702"/>
            <a:ext cx="4929902" cy="1581745"/>
          </a:xfrm>
          <a:prstGeom prst="rect">
            <a:avLst/>
          </a:prstGeom>
          <a:noFill/>
          <a:ln/>
        </p:spPr>
        <p:txBody>
          <a:bodyPr wrap="square" lIns="0" tIns="0" rIns="0" bIns="0" rtlCol="0" anchor="t"/>
          <a:lstStyle/>
          <a:p>
            <a:pPr marL="0" indent="0" algn="l">
              <a:lnSpc>
                <a:spcPts val="2450"/>
              </a:lnSpc>
              <a:buNone/>
            </a:pPr>
            <a:r>
              <a:rPr lang="en-US" sz="1550" dirty="0">
                <a:solidFill>
                  <a:srgbClr val="D9E1FF"/>
                </a:solidFill>
                <a:latin typeface="Martel Sans Light" pitchFamily="34" charset="0"/>
                <a:ea typeface="Martel Sans Light" pitchFamily="34" charset="-122"/>
                <a:cs typeface="Martel Sans Light" pitchFamily="34" charset="-120"/>
              </a:rPr>
              <a:t>Thursday and Saturday tie at 3,200 orders each, creating a strong three-day peak period that generates 47% of weekly revenue. Sunday shows the lowest demand, indicating customer recovery after weekend social activities.</a:t>
            </a:r>
            <a:endParaRPr lang="en-US" sz="1550" dirty="0"/>
          </a:p>
        </p:txBody>
      </p:sp>
      <p:sp>
        <p:nvSpPr>
          <p:cNvPr id="7" name="Shape 4"/>
          <p:cNvSpPr/>
          <p:nvPr/>
        </p:nvSpPr>
        <p:spPr>
          <a:xfrm>
            <a:off x="8917067" y="5514856"/>
            <a:ext cx="4929902" cy="1789152"/>
          </a:xfrm>
          <a:prstGeom prst="roundRect">
            <a:avLst>
              <a:gd name="adj" fmla="val 1658"/>
            </a:avLst>
          </a:prstGeom>
          <a:solidFill>
            <a:srgbClr val="4C0107"/>
          </a:solidFill>
          <a:ln/>
        </p:spPr>
      </p:sp>
      <p:sp>
        <p:nvSpPr>
          <p:cNvPr id="9" name="Text 5"/>
          <p:cNvSpPr/>
          <p:nvPr/>
        </p:nvSpPr>
        <p:spPr>
          <a:xfrm>
            <a:off x="9559528" y="5761911"/>
            <a:ext cx="4089797" cy="1265396"/>
          </a:xfrm>
          <a:prstGeom prst="rect">
            <a:avLst/>
          </a:prstGeom>
          <a:noFill/>
          <a:ln/>
        </p:spPr>
        <p:txBody>
          <a:bodyPr wrap="square" lIns="0" tIns="0" rIns="0" bIns="0" rtlCol="0" anchor="t"/>
          <a:lstStyle/>
          <a:p>
            <a:pPr marL="0" indent="0" algn="l">
              <a:lnSpc>
                <a:spcPts val="2450"/>
              </a:lnSpc>
              <a:buNone/>
            </a:pPr>
            <a:r>
              <a:rPr lang="en-US" sz="1550" b="1" dirty="0">
                <a:solidFill>
                  <a:srgbClr val="FFFFFF"/>
                </a:solidFill>
                <a:latin typeface="Martel Sans Light" pitchFamily="34" charset="0"/>
                <a:ea typeface="Martel Sans Light" pitchFamily="34" charset="-122"/>
                <a:cs typeface="Martel Sans Light" pitchFamily="34" charset="-120"/>
              </a:rPr>
              <a:t>Operational Impact:</a:t>
            </a:r>
            <a:r>
              <a:rPr lang="en-US" sz="1550" dirty="0">
                <a:solidFill>
                  <a:srgbClr val="FFFFFF"/>
                </a:solidFill>
                <a:latin typeface="Martel Sans Light" pitchFamily="34" charset="0"/>
                <a:ea typeface="Martel Sans Light" pitchFamily="34" charset="-122"/>
                <a:cs typeface="Martel Sans Light" pitchFamily="34" charset="-120"/>
              </a:rPr>
              <a:t> Weekend-focused demand requires strategic staffing increases Friday through Saturday, with potential cost savings on Sunday shifts.</a:t>
            </a:r>
            <a:endParaRPr lang="en-US" sz="1550" dirty="0"/>
          </a:p>
        </p:txBody>
      </p:sp>
      <p:sp>
        <p:nvSpPr>
          <p:cNvPr id="10" name="Arrow: Right 9">
            <a:extLst>
              <a:ext uri="{FF2B5EF4-FFF2-40B4-BE49-F238E27FC236}">
                <a16:creationId xmlns:a16="http://schemas.microsoft.com/office/drawing/2014/main" id="{C491B3B9-B895-2CAC-F433-85A90389159B}"/>
              </a:ext>
            </a:extLst>
          </p:cNvPr>
          <p:cNvSpPr/>
          <p:nvPr/>
        </p:nvSpPr>
        <p:spPr>
          <a:xfrm>
            <a:off x="9100800" y="5846400"/>
            <a:ext cx="261084" cy="190327"/>
          </a:xfrm>
          <a:prstGeom prst="rightArrow">
            <a:avLst>
              <a:gd name="adj1" fmla="val 50000"/>
              <a:gd name="adj2" fmla="val 50000"/>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7123" y="548045"/>
            <a:ext cx="11180683" cy="586145"/>
          </a:xfrm>
          <a:prstGeom prst="rect">
            <a:avLst/>
          </a:prstGeom>
          <a:noFill/>
          <a:ln/>
        </p:spPr>
        <p:txBody>
          <a:bodyPr wrap="none" lIns="0" tIns="0" rIns="0" bIns="0" rtlCol="0" anchor="t"/>
          <a:lstStyle/>
          <a:p>
            <a:pPr marL="0" indent="0" algn="l">
              <a:lnSpc>
                <a:spcPts val="4600"/>
              </a:lnSpc>
              <a:buNone/>
            </a:pPr>
            <a:r>
              <a:rPr lang="en-US" sz="3650" dirty="0">
                <a:solidFill>
                  <a:srgbClr val="FFFFFF"/>
                </a:solidFill>
                <a:latin typeface="Kanit" pitchFamily="34" charset="0"/>
                <a:ea typeface="Kanit" pitchFamily="34" charset="-122"/>
                <a:cs typeface="Kanit" pitchFamily="34" charset="-120"/>
              </a:rPr>
              <a:t>Seasonal Revenue Trends: Summer Peak Performance</a:t>
            </a:r>
            <a:endParaRPr lang="en-US" sz="3650" dirty="0"/>
          </a:p>
        </p:txBody>
      </p:sp>
      <p:sp>
        <p:nvSpPr>
          <p:cNvPr id="3" name="Shape 1"/>
          <p:cNvSpPr/>
          <p:nvPr/>
        </p:nvSpPr>
        <p:spPr>
          <a:xfrm>
            <a:off x="797123" y="4017764"/>
            <a:ext cx="13036153" cy="22860"/>
          </a:xfrm>
          <a:prstGeom prst="roundRect">
            <a:avLst>
              <a:gd name="adj" fmla="val 130780"/>
            </a:avLst>
          </a:prstGeom>
          <a:solidFill>
            <a:srgbClr val="48446D"/>
          </a:solidFill>
          <a:ln/>
        </p:spPr>
      </p:sp>
      <p:sp>
        <p:nvSpPr>
          <p:cNvPr id="4" name="Shape 2"/>
          <p:cNvSpPr/>
          <p:nvPr/>
        </p:nvSpPr>
        <p:spPr>
          <a:xfrm>
            <a:off x="3318153" y="3419951"/>
            <a:ext cx="22860" cy="597813"/>
          </a:xfrm>
          <a:prstGeom prst="roundRect">
            <a:avLst>
              <a:gd name="adj" fmla="val 130780"/>
            </a:avLst>
          </a:prstGeom>
          <a:solidFill>
            <a:srgbClr val="48446D"/>
          </a:solidFill>
          <a:ln/>
        </p:spPr>
      </p:sp>
      <p:sp>
        <p:nvSpPr>
          <p:cNvPr id="5" name="Shape 3"/>
          <p:cNvSpPr/>
          <p:nvPr/>
        </p:nvSpPr>
        <p:spPr>
          <a:xfrm>
            <a:off x="3105388" y="3793569"/>
            <a:ext cx="448389" cy="448389"/>
          </a:xfrm>
          <a:prstGeom prst="roundRect">
            <a:avLst>
              <a:gd name="adj" fmla="val 6667"/>
            </a:avLst>
          </a:prstGeom>
          <a:solidFill>
            <a:srgbClr val="2F2B54"/>
          </a:solidFill>
          <a:ln/>
        </p:spPr>
      </p:sp>
      <p:sp>
        <p:nvSpPr>
          <p:cNvPr id="6" name="Text 4"/>
          <p:cNvSpPr/>
          <p:nvPr/>
        </p:nvSpPr>
        <p:spPr>
          <a:xfrm>
            <a:off x="3188910" y="3841909"/>
            <a:ext cx="281345" cy="351711"/>
          </a:xfrm>
          <a:prstGeom prst="rect">
            <a:avLst/>
          </a:prstGeom>
          <a:noFill/>
          <a:ln/>
        </p:spPr>
        <p:txBody>
          <a:bodyPr wrap="none" lIns="0" tIns="0" rIns="0" bIns="0" rtlCol="0" anchor="t"/>
          <a:lstStyle/>
          <a:p>
            <a:pPr marL="0" indent="0" algn="ctr">
              <a:lnSpc>
                <a:spcPts val="2200"/>
              </a:lnSpc>
              <a:buNone/>
            </a:pPr>
            <a:r>
              <a:rPr lang="en-US" sz="2200" dirty="0">
                <a:solidFill>
                  <a:srgbClr val="D9E1FF"/>
                </a:solidFill>
                <a:latin typeface="Kanit" pitchFamily="34" charset="0"/>
                <a:ea typeface="Kanit" pitchFamily="34" charset="-122"/>
                <a:cs typeface="Kanit" pitchFamily="34" charset="-120"/>
              </a:rPr>
              <a:t>1</a:t>
            </a:r>
            <a:endParaRPr lang="en-US" sz="2200" dirty="0"/>
          </a:p>
        </p:txBody>
      </p:sp>
      <p:sp>
        <p:nvSpPr>
          <p:cNvPr id="7" name="Text 5"/>
          <p:cNvSpPr/>
          <p:nvPr/>
        </p:nvSpPr>
        <p:spPr>
          <a:xfrm>
            <a:off x="2157174" y="1532692"/>
            <a:ext cx="2344698" cy="293013"/>
          </a:xfrm>
          <a:prstGeom prst="rect">
            <a:avLst/>
          </a:prstGeom>
          <a:noFill/>
          <a:ln/>
        </p:spPr>
        <p:txBody>
          <a:bodyPr wrap="none" lIns="0" tIns="0" rIns="0" bIns="0" rtlCol="0" anchor="t"/>
          <a:lstStyle/>
          <a:p>
            <a:pPr marL="0" indent="0" algn="ctr">
              <a:lnSpc>
                <a:spcPts val="2300"/>
              </a:lnSpc>
              <a:buNone/>
            </a:pPr>
            <a:r>
              <a:rPr lang="en-US" sz="1800" dirty="0">
                <a:solidFill>
                  <a:srgbClr val="D9E1FF"/>
                </a:solidFill>
                <a:latin typeface="Kanit" pitchFamily="34" charset="0"/>
                <a:ea typeface="Kanit" pitchFamily="34" charset="-122"/>
                <a:cs typeface="Kanit" pitchFamily="34" charset="-120"/>
              </a:rPr>
              <a:t>January Strong Start</a:t>
            </a:r>
            <a:endParaRPr lang="en-US" sz="1800" dirty="0"/>
          </a:p>
        </p:txBody>
      </p:sp>
      <p:sp>
        <p:nvSpPr>
          <p:cNvPr id="8" name="Text 6"/>
          <p:cNvSpPr/>
          <p:nvPr/>
        </p:nvSpPr>
        <p:spPr>
          <a:xfrm>
            <a:off x="996315" y="1945243"/>
            <a:ext cx="4666536" cy="956548"/>
          </a:xfrm>
          <a:prstGeom prst="rect">
            <a:avLst/>
          </a:prstGeom>
          <a:noFill/>
          <a:ln/>
        </p:spPr>
        <p:txBody>
          <a:bodyPr wrap="square" lIns="0" tIns="0" rIns="0" bIns="0" rtlCol="0" anchor="t"/>
          <a:lstStyle/>
          <a:p>
            <a:pPr marL="0" indent="0" algn="ctr">
              <a:lnSpc>
                <a:spcPts val="2500"/>
              </a:lnSpc>
              <a:buNone/>
            </a:pPr>
            <a:r>
              <a:rPr lang="en-US" sz="1550" dirty="0">
                <a:solidFill>
                  <a:srgbClr val="D9E1FF"/>
                </a:solidFill>
                <a:latin typeface="Martel Sans Light" pitchFamily="34" charset="0"/>
                <a:ea typeface="Martel Sans Light" pitchFamily="34" charset="-122"/>
                <a:cs typeface="Martel Sans Light" pitchFamily="34" charset="-120"/>
              </a:rPr>
              <a:t>1,845 orders - New Year dining resolutions and winter comfort food demand drive solid Q1 performance with healthy post-holiday recovery.</a:t>
            </a:r>
            <a:endParaRPr lang="en-US" sz="1550" dirty="0"/>
          </a:p>
        </p:txBody>
      </p:sp>
      <p:sp>
        <p:nvSpPr>
          <p:cNvPr id="9" name="Shape 7"/>
          <p:cNvSpPr/>
          <p:nvPr/>
        </p:nvSpPr>
        <p:spPr>
          <a:xfrm>
            <a:off x="5975152" y="4017764"/>
            <a:ext cx="22860" cy="597813"/>
          </a:xfrm>
          <a:prstGeom prst="roundRect">
            <a:avLst>
              <a:gd name="adj" fmla="val 130780"/>
            </a:avLst>
          </a:prstGeom>
          <a:solidFill>
            <a:srgbClr val="48446D"/>
          </a:solidFill>
          <a:ln/>
        </p:spPr>
      </p:sp>
      <p:sp>
        <p:nvSpPr>
          <p:cNvPr id="10" name="Shape 8"/>
          <p:cNvSpPr/>
          <p:nvPr/>
        </p:nvSpPr>
        <p:spPr>
          <a:xfrm>
            <a:off x="5762387" y="3793569"/>
            <a:ext cx="448389" cy="448389"/>
          </a:xfrm>
          <a:prstGeom prst="roundRect">
            <a:avLst>
              <a:gd name="adj" fmla="val 6667"/>
            </a:avLst>
          </a:prstGeom>
          <a:solidFill>
            <a:srgbClr val="2F2B54"/>
          </a:solidFill>
          <a:ln/>
        </p:spPr>
      </p:sp>
      <p:sp>
        <p:nvSpPr>
          <p:cNvPr id="11" name="Text 9"/>
          <p:cNvSpPr/>
          <p:nvPr/>
        </p:nvSpPr>
        <p:spPr>
          <a:xfrm>
            <a:off x="5845909" y="3841909"/>
            <a:ext cx="281345" cy="351711"/>
          </a:xfrm>
          <a:prstGeom prst="rect">
            <a:avLst/>
          </a:prstGeom>
          <a:noFill/>
          <a:ln/>
        </p:spPr>
        <p:txBody>
          <a:bodyPr wrap="none" lIns="0" tIns="0" rIns="0" bIns="0" rtlCol="0" anchor="t"/>
          <a:lstStyle/>
          <a:p>
            <a:pPr marL="0" indent="0" algn="ctr">
              <a:lnSpc>
                <a:spcPts val="2200"/>
              </a:lnSpc>
              <a:buNone/>
            </a:pPr>
            <a:r>
              <a:rPr lang="en-US" sz="2200" dirty="0">
                <a:solidFill>
                  <a:srgbClr val="D9E1FF"/>
                </a:solidFill>
                <a:latin typeface="Kanit" pitchFamily="34" charset="0"/>
                <a:ea typeface="Kanit" pitchFamily="34" charset="-122"/>
                <a:cs typeface="Kanit" pitchFamily="34" charset="-120"/>
              </a:rPr>
              <a:t>2</a:t>
            </a:r>
            <a:endParaRPr lang="en-US" sz="2200" dirty="0"/>
          </a:p>
        </p:txBody>
      </p:sp>
      <p:sp>
        <p:nvSpPr>
          <p:cNvPr id="12" name="Text 10"/>
          <p:cNvSpPr/>
          <p:nvPr/>
        </p:nvSpPr>
        <p:spPr>
          <a:xfrm>
            <a:off x="4814292" y="4814888"/>
            <a:ext cx="2344698" cy="293013"/>
          </a:xfrm>
          <a:prstGeom prst="rect">
            <a:avLst/>
          </a:prstGeom>
          <a:noFill/>
          <a:ln/>
        </p:spPr>
        <p:txBody>
          <a:bodyPr wrap="none" lIns="0" tIns="0" rIns="0" bIns="0" rtlCol="0" anchor="t"/>
          <a:lstStyle/>
          <a:p>
            <a:pPr marL="0" indent="0" algn="ctr">
              <a:lnSpc>
                <a:spcPts val="2300"/>
              </a:lnSpc>
              <a:buNone/>
            </a:pPr>
            <a:r>
              <a:rPr lang="en-US" sz="1800" dirty="0">
                <a:solidFill>
                  <a:srgbClr val="D9E1FF"/>
                </a:solidFill>
                <a:latin typeface="Kanit" pitchFamily="34" charset="0"/>
                <a:ea typeface="Kanit" pitchFamily="34" charset="-122"/>
                <a:cs typeface="Kanit" pitchFamily="34" charset="-120"/>
              </a:rPr>
              <a:t>Spring Growth</a:t>
            </a:r>
            <a:endParaRPr lang="en-US" sz="1800" dirty="0"/>
          </a:p>
        </p:txBody>
      </p:sp>
      <p:sp>
        <p:nvSpPr>
          <p:cNvPr id="13" name="Text 11"/>
          <p:cNvSpPr/>
          <p:nvPr/>
        </p:nvSpPr>
        <p:spPr>
          <a:xfrm>
            <a:off x="3653314" y="5227439"/>
            <a:ext cx="4666655" cy="956548"/>
          </a:xfrm>
          <a:prstGeom prst="rect">
            <a:avLst/>
          </a:prstGeom>
          <a:noFill/>
          <a:ln/>
        </p:spPr>
        <p:txBody>
          <a:bodyPr wrap="square" lIns="0" tIns="0" rIns="0" bIns="0" rtlCol="0" anchor="t"/>
          <a:lstStyle/>
          <a:p>
            <a:pPr marL="0" indent="0" algn="ctr">
              <a:lnSpc>
                <a:spcPts val="2500"/>
              </a:lnSpc>
              <a:buNone/>
            </a:pPr>
            <a:r>
              <a:rPr lang="en-US" sz="1550" dirty="0">
                <a:solidFill>
                  <a:srgbClr val="D9E1FF"/>
                </a:solidFill>
                <a:latin typeface="Martel Sans Light" pitchFamily="34" charset="0"/>
                <a:ea typeface="Martel Sans Light" pitchFamily="34" charset="-122"/>
                <a:cs typeface="Martel Sans Light" pitchFamily="34" charset="-120"/>
              </a:rPr>
              <a:t>May delivers 1,853 orders showing spring season strength with warmer weather encouraging social dining and family gatherings.</a:t>
            </a:r>
            <a:endParaRPr lang="en-US" sz="1550" dirty="0"/>
          </a:p>
        </p:txBody>
      </p:sp>
      <p:sp>
        <p:nvSpPr>
          <p:cNvPr id="14" name="Shape 12"/>
          <p:cNvSpPr/>
          <p:nvPr/>
        </p:nvSpPr>
        <p:spPr>
          <a:xfrm>
            <a:off x="8632150" y="3419951"/>
            <a:ext cx="22860" cy="597813"/>
          </a:xfrm>
          <a:prstGeom prst="roundRect">
            <a:avLst>
              <a:gd name="adj" fmla="val 130780"/>
            </a:avLst>
          </a:prstGeom>
          <a:solidFill>
            <a:srgbClr val="48446D"/>
          </a:solidFill>
          <a:ln/>
        </p:spPr>
      </p:sp>
      <p:sp>
        <p:nvSpPr>
          <p:cNvPr id="15" name="Shape 13"/>
          <p:cNvSpPr/>
          <p:nvPr/>
        </p:nvSpPr>
        <p:spPr>
          <a:xfrm>
            <a:off x="8419386" y="3793569"/>
            <a:ext cx="448389" cy="448389"/>
          </a:xfrm>
          <a:prstGeom prst="roundRect">
            <a:avLst>
              <a:gd name="adj" fmla="val 6667"/>
            </a:avLst>
          </a:prstGeom>
          <a:solidFill>
            <a:srgbClr val="2F2B54"/>
          </a:solidFill>
          <a:ln/>
        </p:spPr>
      </p:sp>
      <p:sp>
        <p:nvSpPr>
          <p:cNvPr id="16" name="Text 14"/>
          <p:cNvSpPr/>
          <p:nvPr/>
        </p:nvSpPr>
        <p:spPr>
          <a:xfrm>
            <a:off x="8502908" y="3841909"/>
            <a:ext cx="281345" cy="351711"/>
          </a:xfrm>
          <a:prstGeom prst="rect">
            <a:avLst/>
          </a:prstGeom>
          <a:noFill/>
          <a:ln/>
        </p:spPr>
        <p:txBody>
          <a:bodyPr wrap="none" lIns="0" tIns="0" rIns="0" bIns="0" rtlCol="0" anchor="t"/>
          <a:lstStyle/>
          <a:p>
            <a:pPr marL="0" indent="0" algn="ctr">
              <a:lnSpc>
                <a:spcPts val="2200"/>
              </a:lnSpc>
              <a:buNone/>
            </a:pPr>
            <a:r>
              <a:rPr lang="en-US" sz="2200" dirty="0">
                <a:solidFill>
                  <a:srgbClr val="D9E1FF"/>
                </a:solidFill>
                <a:latin typeface="Kanit" pitchFamily="34" charset="0"/>
                <a:ea typeface="Kanit" pitchFamily="34" charset="-122"/>
                <a:cs typeface="Kanit" pitchFamily="34" charset="-120"/>
              </a:rPr>
              <a:t>3</a:t>
            </a:r>
            <a:endParaRPr lang="en-US" sz="2200" dirty="0"/>
          </a:p>
        </p:txBody>
      </p:sp>
      <p:sp>
        <p:nvSpPr>
          <p:cNvPr id="17" name="Text 15"/>
          <p:cNvSpPr/>
          <p:nvPr/>
        </p:nvSpPr>
        <p:spPr>
          <a:xfrm>
            <a:off x="7471291" y="1532692"/>
            <a:ext cx="2344698" cy="293013"/>
          </a:xfrm>
          <a:prstGeom prst="rect">
            <a:avLst/>
          </a:prstGeom>
          <a:noFill/>
          <a:ln/>
        </p:spPr>
        <p:txBody>
          <a:bodyPr wrap="none" lIns="0" tIns="0" rIns="0" bIns="0" rtlCol="0" anchor="t"/>
          <a:lstStyle/>
          <a:p>
            <a:pPr marL="0" indent="0" algn="ctr">
              <a:lnSpc>
                <a:spcPts val="2300"/>
              </a:lnSpc>
              <a:buNone/>
            </a:pPr>
            <a:r>
              <a:rPr lang="en-US" sz="1800" dirty="0">
                <a:solidFill>
                  <a:srgbClr val="D9E1FF"/>
                </a:solidFill>
                <a:latin typeface="Kanit" pitchFamily="34" charset="0"/>
                <a:ea typeface="Kanit" pitchFamily="34" charset="-122"/>
                <a:cs typeface="Kanit" pitchFamily="34" charset="-120"/>
              </a:rPr>
              <a:t>Summer Peak</a:t>
            </a:r>
            <a:endParaRPr lang="en-US" sz="1800" dirty="0"/>
          </a:p>
        </p:txBody>
      </p:sp>
      <p:sp>
        <p:nvSpPr>
          <p:cNvPr id="18" name="Text 16"/>
          <p:cNvSpPr/>
          <p:nvPr/>
        </p:nvSpPr>
        <p:spPr>
          <a:xfrm>
            <a:off x="6310312" y="1945243"/>
            <a:ext cx="4666655" cy="1275398"/>
          </a:xfrm>
          <a:prstGeom prst="rect">
            <a:avLst/>
          </a:prstGeom>
          <a:noFill/>
          <a:ln/>
        </p:spPr>
        <p:txBody>
          <a:bodyPr wrap="square" lIns="0" tIns="0" rIns="0" bIns="0" rtlCol="0" anchor="t"/>
          <a:lstStyle/>
          <a:p>
            <a:pPr marL="0" indent="0" algn="ctr">
              <a:lnSpc>
                <a:spcPts val="2500"/>
              </a:lnSpc>
              <a:buNone/>
            </a:pPr>
            <a:r>
              <a:rPr lang="en-US" sz="1550" dirty="0">
                <a:solidFill>
                  <a:srgbClr val="D9E1FF"/>
                </a:solidFill>
                <a:latin typeface="Martel Sans Light" pitchFamily="34" charset="0"/>
                <a:ea typeface="Martel Sans Light" pitchFamily="34" charset="-122"/>
                <a:cs typeface="Martel Sans Light" pitchFamily="34" charset="-120"/>
              </a:rPr>
              <a:t>July achieves highest monthly performance at 1,935 orders - vacation season, outdoor gatherings, and convenience dining drive 18% premium vs. low months.</a:t>
            </a:r>
            <a:endParaRPr lang="en-US" sz="1550" dirty="0"/>
          </a:p>
        </p:txBody>
      </p:sp>
      <p:sp>
        <p:nvSpPr>
          <p:cNvPr id="19" name="Shape 17"/>
          <p:cNvSpPr/>
          <p:nvPr/>
        </p:nvSpPr>
        <p:spPr>
          <a:xfrm>
            <a:off x="11289268" y="4017764"/>
            <a:ext cx="22860" cy="597813"/>
          </a:xfrm>
          <a:prstGeom prst="roundRect">
            <a:avLst>
              <a:gd name="adj" fmla="val 130780"/>
            </a:avLst>
          </a:prstGeom>
          <a:solidFill>
            <a:srgbClr val="48446D"/>
          </a:solidFill>
          <a:ln/>
        </p:spPr>
      </p:sp>
      <p:sp>
        <p:nvSpPr>
          <p:cNvPr id="20" name="Shape 18"/>
          <p:cNvSpPr/>
          <p:nvPr/>
        </p:nvSpPr>
        <p:spPr>
          <a:xfrm>
            <a:off x="11076503" y="3793569"/>
            <a:ext cx="448389" cy="448389"/>
          </a:xfrm>
          <a:prstGeom prst="roundRect">
            <a:avLst>
              <a:gd name="adj" fmla="val 6667"/>
            </a:avLst>
          </a:prstGeom>
          <a:solidFill>
            <a:srgbClr val="2F2B54"/>
          </a:solidFill>
          <a:ln/>
        </p:spPr>
      </p:sp>
      <p:sp>
        <p:nvSpPr>
          <p:cNvPr id="21" name="Text 19"/>
          <p:cNvSpPr/>
          <p:nvPr/>
        </p:nvSpPr>
        <p:spPr>
          <a:xfrm>
            <a:off x="11160026" y="3841909"/>
            <a:ext cx="281345" cy="351711"/>
          </a:xfrm>
          <a:prstGeom prst="rect">
            <a:avLst/>
          </a:prstGeom>
          <a:noFill/>
          <a:ln/>
        </p:spPr>
        <p:txBody>
          <a:bodyPr wrap="none" lIns="0" tIns="0" rIns="0" bIns="0" rtlCol="0" anchor="t"/>
          <a:lstStyle/>
          <a:p>
            <a:pPr marL="0" indent="0" algn="ctr">
              <a:lnSpc>
                <a:spcPts val="2200"/>
              </a:lnSpc>
              <a:buNone/>
            </a:pPr>
            <a:r>
              <a:rPr lang="en-US" sz="2200" dirty="0">
                <a:solidFill>
                  <a:srgbClr val="D9E1FF"/>
                </a:solidFill>
                <a:latin typeface="Kanit" pitchFamily="34" charset="0"/>
                <a:ea typeface="Kanit" pitchFamily="34" charset="-122"/>
                <a:cs typeface="Kanit" pitchFamily="34" charset="-120"/>
              </a:rPr>
              <a:t>4</a:t>
            </a:r>
            <a:endParaRPr lang="en-US" sz="2200" dirty="0"/>
          </a:p>
        </p:txBody>
      </p:sp>
      <p:sp>
        <p:nvSpPr>
          <p:cNvPr id="22" name="Text 20"/>
          <p:cNvSpPr/>
          <p:nvPr/>
        </p:nvSpPr>
        <p:spPr>
          <a:xfrm>
            <a:off x="10128409" y="4814888"/>
            <a:ext cx="2344698" cy="293013"/>
          </a:xfrm>
          <a:prstGeom prst="rect">
            <a:avLst/>
          </a:prstGeom>
          <a:noFill/>
          <a:ln/>
        </p:spPr>
        <p:txBody>
          <a:bodyPr wrap="none" lIns="0" tIns="0" rIns="0" bIns="0" rtlCol="0" anchor="t"/>
          <a:lstStyle/>
          <a:p>
            <a:pPr marL="0" indent="0" algn="ctr">
              <a:lnSpc>
                <a:spcPts val="2300"/>
              </a:lnSpc>
              <a:buNone/>
            </a:pPr>
            <a:r>
              <a:rPr lang="en-US" sz="1800" dirty="0">
                <a:solidFill>
                  <a:srgbClr val="D9E1FF"/>
                </a:solidFill>
                <a:latin typeface="Kanit" pitchFamily="34" charset="0"/>
                <a:ea typeface="Kanit" pitchFamily="34" charset="-122"/>
                <a:cs typeface="Kanit" pitchFamily="34" charset="-120"/>
              </a:rPr>
              <a:t>Fall Decline</a:t>
            </a:r>
            <a:endParaRPr lang="en-US" sz="1800" dirty="0"/>
          </a:p>
        </p:txBody>
      </p:sp>
      <p:sp>
        <p:nvSpPr>
          <p:cNvPr id="23" name="Text 21"/>
          <p:cNvSpPr/>
          <p:nvPr/>
        </p:nvSpPr>
        <p:spPr>
          <a:xfrm>
            <a:off x="8967430" y="5227439"/>
            <a:ext cx="4666655" cy="1275398"/>
          </a:xfrm>
          <a:prstGeom prst="rect">
            <a:avLst/>
          </a:prstGeom>
          <a:noFill/>
          <a:ln/>
        </p:spPr>
        <p:txBody>
          <a:bodyPr wrap="square" lIns="0" tIns="0" rIns="0" bIns="0" rtlCol="0" anchor="t"/>
          <a:lstStyle/>
          <a:p>
            <a:pPr marL="0" indent="0" algn="ctr">
              <a:lnSpc>
                <a:spcPts val="2500"/>
              </a:lnSpc>
              <a:buNone/>
            </a:pPr>
            <a:r>
              <a:rPr lang="en-US" sz="1550" dirty="0">
                <a:solidFill>
                  <a:srgbClr val="D9E1FF"/>
                </a:solidFill>
                <a:latin typeface="Martel Sans Light" pitchFamily="34" charset="0"/>
                <a:ea typeface="Martel Sans Light" pitchFamily="34" charset="-122"/>
                <a:cs typeface="Martel Sans Light" pitchFamily="34" charset="-120"/>
              </a:rPr>
              <a:t>September-November range of 1,646-1,680 orders represents post-summer adjustment as customers return to regular dining routines and school schedules.</a:t>
            </a:r>
            <a:endParaRPr lang="en-US" sz="1550" dirty="0"/>
          </a:p>
        </p:txBody>
      </p:sp>
      <p:sp>
        <p:nvSpPr>
          <p:cNvPr id="24" name="Text 22"/>
          <p:cNvSpPr/>
          <p:nvPr/>
        </p:nvSpPr>
        <p:spPr>
          <a:xfrm>
            <a:off x="797123" y="6727031"/>
            <a:ext cx="13036153" cy="956548"/>
          </a:xfrm>
          <a:prstGeom prst="rect">
            <a:avLst/>
          </a:prstGeom>
          <a:noFill/>
          <a:ln/>
        </p:spPr>
        <p:txBody>
          <a:bodyPr wrap="square" lIns="0" tIns="0" rIns="0" bIns="0" rtlCol="0" anchor="t"/>
          <a:lstStyle/>
          <a:p>
            <a:pPr marL="0" indent="0" algn="l">
              <a:lnSpc>
                <a:spcPts val="2500"/>
              </a:lnSpc>
              <a:buNone/>
            </a:pPr>
            <a:r>
              <a:rPr lang="en-US" sz="1550" dirty="0">
                <a:solidFill>
                  <a:srgbClr val="D9E1FF"/>
                </a:solidFill>
                <a:latin typeface="Martel Sans Light" pitchFamily="34" charset="0"/>
                <a:ea typeface="Martel Sans Light" pitchFamily="34" charset="-122"/>
                <a:cs typeface="Martel Sans Light" pitchFamily="34" charset="-120"/>
              </a:rPr>
              <a:t>The 18% variance between peak July (1,935) and trough months (1,646-1,680) presents clear seasonal marketing opportunities. Summer campaigns should capitalize on vacation and outdoor dining trends, while fall months require targeted promotions to maintain momentum. Winter strength in January suggests effective holiday marketing carry-over effects.</a:t>
            </a:r>
            <a:endParaRPr lang="en-US" sz="15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683538" y="1155859"/>
            <a:ext cx="10655022" cy="502563"/>
          </a:xfrm>
          <a:prstGeom prst="rect">
            <a:avLst/>
          </a:prstGeom>
          <a:noFill/>
          <a:ln/>
        </p:spPr>
        <p:txBody>
          <a:bodyPr wrap="none" lIns="0" tIns="0" rIns="0" bIns="0" rtlCol="0" anchor="t"/>
          <a:lstStyle/>
          <a:p>
            <a:pPr marL="0" indent="0" algn="l">
              <a:lnSpc>
                <a:spcPts val="3950"/>
              </a:lnSpc>
              <a:buNone/>
            </a:pPr>
            <a:r>
              <a:rPr lang="en-US" sz="3150" dirty="0">
                <a:solidFill>
                  <a:srgbClr val="FFFFFF"/>
                </a:solidFill>
                <a:latin typeface="Kanit" pitchFamily="34" charset="0"/>
                <a:ea typeface="Kanit" pitchFamily="34" charset="-122"/>
                <a:cs typeface="Kanit" pitchFamily="34" charset="-120"/>
              </a:rPr>
              <a:t>Product Portfolio Analysis: Balanced Category Performance</a:t>
            </a:r>
            <a:endParaRPr lang="en-US" sz="3150" dirty="0"/>
          </a:p>
        </p:txBody>
      </p:sp>
      <p:pic>
        <p:nvPicPr>
          <p:cNvPr id="3" name="Image 0" descr="preencoded.png"/>
          <p:cNvPicPr>
            <a:picLocks noChangeAspect="1"/>
          </p:cNvPicPr>
          <p:nvPr/>
        </p:nvPicPr>
        <p:blipFill>
          <a:blip r:embed="rId3"/>
          <a:stretch>
            <a:fillRect/>
          </a:stretch>
        </p:blipFill>
        <p:spPr>
          <a:xfrm>
            <a:off x="683538" y="2106930"/>
            <a:ext cx="6423184" cy="3395543"/>
          </a:xfrm>
          <a:prstGeom prst="rect">
            <a:avLst/>
          </a:prstGeom>
        </p:spPr>
      </p:pic>
      <p:sp>
        <p:nvSpPr>
          <p:cNvPr id="4" name="Shape 1"/>
          <p:cNvSpPr/>
          <p:nvPr/>
        </p:nvSpPr>
        <p:spPr>
          <a:xfrm>
            <a:off x="1386007" y="5532953"/>
            <a:ext cx="170855" cy="170855"/>
          </a:xfrm>
          <a:prstGeom prst="roundRect">
            <a:avLst>
              <a:gd name="adj" fmla="val 10704"/>
            </a:avLst>
          </a:prstGeom>
          <a:solidFill>
            <a:srgbClr val="6A010A"/>
          </a:solidFill>
          <a:ln/>
        </p:spPr>
      </p:sp>
      <p:sp>
        <p:nvSpPr>
          <p:cNvPr id="5" name="Text 2"/>
          <p:cNvSpPr/>
          <p:nvPr/>
        </p:nvSpPr>
        <p:spPr>
          <a:xfrm>
            <a:off x="1617821" y="5532953"/>
            <a:ext cx="557213" cy="170855"/>
          </a:xfrm>
          <a:prstGeom prst="rect">
            <a:avLst/>
          </a:prstGeom>
          <a:noFill/>
          <a:ln/>
        </p:spPr>
        <p:txBody>
          <a:bodyPr wrap="none" lIns="0" tIns="0" rIns="0" bIns="0" rtlCol="0" anchor="t"/>
          <a:lstStyle/>
          <a:p>
            <a:pPr marL="0" indent="0" algn="l">
              <a:lnSpc>
                <a:spcPts val="1300"/>
              </a:lnSpc>
              <a:buNone/>
            </a:pPr>
            <a:r>
              <a:rPr lang="en-US" sz="1300" dirty="0">
                <a:solidFill>
                  <a:srgbClr val="D9E1FF"/>
                </a:solidFill>
                <a:latin typeface="Martel Sans Light" pitchFamily="34" charset="0"/>
                <a:ea typeface="Martel Sans Light" pitchFamily="34" charset="-122"/>
                <a:cs typeface="Martel Sans Light" pitchFamily="34" charset="-120"/>
              </a:rPr>
              <a:t>Classic</a:t>
            </a:r>
            <a:endParaRPr lang="en-US" sz="1300" dirty="0"/>
          </a:p>
        </p:txBody>
      </p:sp>
      <p:sp>
        <p:nvSpPr>
          <p:cNvPr id="6" name="Shape 3"/>
          <p:cNvSpPr/>
          <p:nvPr/>
        </p:nvSpPr>
        <p:spPr>
          <a:xfrm>
            <a:off x="2634615" y="5532953"/>
            <a:ext cx="170855" cy="170855"/>
          </a:xfrm>
          <a:prstGeom prst="roundRect">
            <a:avLst>
              <a:gd name="adj" fmla="val 10704"/>
            </a:avLst>
          </a:prstGeom>
          <a:solidFill>
            <a:srgbClr val="C70213"/>
          </a:solidFill>
          <a:ln/>
        </p:spPr>
      </p:sp>
      <p:sp>
        <p:nvSpPr>
          <p:cNvPr id="7" name="Text 4"/>
          <p:cNvSpPr/>
          <p:nvPr/>
        </p:nvSpPr>
        <p:spPr>
          <a:xfrm>
            <a:off x="2866430" y="5532953"/>
            <a:ext cx="645319" cy="170855"/>
          </a:xfrm>
          <a:prstGeom prst="rect">
            <a:avLst/>
          </a:prstGeom>
          <a:noFill/>
          <a:ln/>
        </p:spPr>
        <p:txBody>
          <a:bodyPr wrap="none" lIns="0" tIns="0" rIns="0" bIns="0" rtlCol="0" anchor="t"/>
          <a:lstStyle/>
          <a:p>
            <a:pPr marL="0" indent="0" algn="l">
              <a:lnSpc>
                <a:spcPts val="1300"/>
              </a:lnSpc>
              <a:buNone/>
            </a:pPr>
            <a:r>
              <a:rPr lang="en-US" sz="1300" dirty="0">
                <a:solidFill>
                  <a:srgbClr val="D9E1FF"/>
                </a:solidFill>
                <a:latin typeface="Martel Sans Light" pitchFamily="34" charset="0"/>
                <a:ea typeface="Martel Sans Light" pitchFamily="34" charset="-122"/>
                <a:cs typeface="Martel Sans Light" pitchFamily="34" charset="-120"/>
              </a:rPr>
              <a:t>Chicken</a:t>
            </a:r>
            <a:endParaRPr lang="en-US" sz="1300" dirty="0"/>
          </a:p>
        </p:txBody>
      </p:sp>
      <p:sp>
        <p:nvSpPr>
          <p:cNvPr id="8" name="Shape 5"/>
          <p:cNvSpPr/>
          <p:nvPr/>
        </p:nvSpPr>
        <p:spPr>
          <a:xfrm>
            <a:off x="4247317" y="5532953"/>
            <a:ext cx="170855" cy="170855"/>
          </a:xfrm>
          <a:prstGeom prst="roundRect">
            <a:avLst>
              <a:gd name="adj" fmla="val 10704"/>
            </a:avLst>
          </a:prstGeom>
          <a:solidFill>
            <a:srgbClr val="FD2B3D"/>
          </a:solidFill>
          <a:ln/>
        </p:spPr>
      </p:sp>
      <p:sp>
        <p:nvSpPr>
          <p:cNvPr id="9" name="Text 6"/>
          <p:cNvSpPr/>
          <p:nvPr/>
        </p:nvSpPr>
        <p:spPr>
          <a:xfrm>
            <a:off x="4479131" y="5532953"/>
            <a:ext cx="707708" cy="170855"/>
          </a:xfrm>
          <a:prstGeom prst="rect">
            <a:avLst/>
          </a:prstGeom>
          <a:noFill/>
          <a:ln/>
        </p:spPr>
        <p:txBody>
          <a:bodyPr wrap="none" lIns="0" tIns="0" rIns="0" bIns="0" rtlCol="0" anchor="t"/>
          <a:lstStyle/>
          <a:p>
            <a:pPr marL="0" indent="0" algn="l">
              <a:lnSpc>
                <a:spcPts val="1300"/>
              </a:lnSpc>
              <a:buNone/>
            </a:pPr>
            <a:r>
              <a:rPr lang="en-US" sz="1300" dirty="0">
                <a:solidFill>
                  <a:srgbClr val="D9E1FF"/>
                </a:solidFill>
                <a:latin typeface="Martel Sans Light" pitchFamily="34" charset="0"/>
                <a:ea typeface="Martel Sans Light" pitchFamily="34" charset="-122"/>
                <a:cs typeface="Martel Sans Light" pitchFamily="34" charset="-120"/>
              </a:rPr>
              <a:t>Supreme</a:t>
            </a:r>
            <a:endParaRPr lang="en-US" sz="1300" dirty="0"/>
          </a:p>
        </p:txBody>
      </p:sp>
      <p:sp>
        <p:nvSpPr>
          <p:cNvPr id="10" name="Shape 7"/>
          <p:cNvSpPr/>
          <p:nvPr/>
        </p:nvSpPr>
        <p:spPr>
          <a:xfrm>
            <a:off x="5615226" y="5532953"/>
            <a:ext cx="170855" cy="170855"/>
          </a:xfrm>
          <a:prstGeom prst="roundRect">
            <a:avLst>
              <a:gd name="adj" fmla="val 10704"/>
            </a:avLst>
          </a:prstGeom>
          <a:solidFill>
            <a:srgbClr val="FE8993"/>
          </a:solidFill>
          <a:ln/>
        </p:spPr>
      </p:sp>
      <p:sp>
        <p:nvSpPr>
          <p:cNvPr id="11" name="Text 8"/>
          <p:cNvSpPr/>
          <p:nvPr/>
        </p:nvSpPr>
        <p:spPr>
          <a:xfrm>
            <a:off x="5847040" y="5532953"/>
            <a:ext cx="534829" cy="170855"/>
          </a:xfrm>
          <a:prstGeom prst="rect">
            <a:avLst/>
          </a:prstGeom>
          <a:noFill/>
          <a:ln/>
        </p:spPr>
        <p:txBody>
          <a:bodyPr wrap="none" lIns="0" tIns="0" rIns="0" bIns="0" rtlCol="0" anchor="t"/>
          <a:lstStyle/>
          <a:p>
            <a:pPr marL="0" indent="0" algn="l">
              <a:lnSpc>
                <a:spcPts val="1300"/>
              </a:lnSpc>
              <a:buNone/>
            </a:pPr>
            <a:r>
              <a:rPr lang="en-US" sz="1300" dirty="0">
                <a:solidFill>
                  <a:srgbClr val="D9E1FF"/>
                </a:solidFill>
                <a:latin typeface="Martel Sans Light" pitchFamily="34" charset="0"/>
                <a:ea typeface="Martel Sans Light" pitchFamily="34" charset="-122"/>
                <a:cs typeface="Martel Sans Light" pitchFamily="34" charset="-120"/>
              </a:rPr>
              <a:t>Veggie</a:t>
            </a:r>
            <a:endParaRPr lang="en-US" sz="1300" dirty="0"/>
          </a:p>
        </p:txBody>
      </p:sp>
      <p:sp>
        <p:nvSpPr>
          <p:cNvPr id="12" name="Text 9"/>
          <p:cNvSpPr/>
          <p:nvPr/>
        </p:nvSpPr>
        <p:spPr>
          <a:xfrm>
            <a:off x="7531298" y="2085618"/>
            <a:ext cx="2544247" cy="251341"/>
          </a:xfrm>
          <a:prstGeom prst="rect">
            <a:avLst/>
          </a:prstGeom>
          <a:noFill/>
          <a:ln/>
        </p:spPr>
        <p:txBody>
          <a:bodyPr wrap="none" lIns="0" tIns="0" rIns="0" bIns="0" rtlCol="0" anchor="t"/>
          <a:lstStyle/>
          <a:p>
            <a:pPr marL="0" indent="0" algn="l">
              <a:lnSpc>
                <a:spcPts val="1950"/>
              </a:lnSpc>
              <a:buNone/>
            </a:pPr>
            <a:r>
              <a:rPr lang="en-US" sz="1550" dirty="0">
                <a:solidFill>
                  <a:srgbClr val="FFFFFF"/>
                </a:solidFill>
                <a:latin typeface="Kanit" pitchFamily="34" charset="0"/>
                <a:ea typeface="Kanit" pitchFamily="34" charset="-122"/>
                <a:cs typeface="Kanit" pitchFamily="34" charset="-120"/>
              </a:rPr>
              <a:t>Portfolio Strength Indicators</a:t>
            </a:r>
            <a:endParaRPr lang="en-US" sz="1550" dirty="0"/>
          </a:p>
        </p:txBody>
      </p:sp>
      <p:sp>
        <p:nvSpPr>
          <p:cNvPr id="13" name="Text 10"/>
          <p:cNvSpPr/>
          <p:nvPr/>
        </p:nvSpPr>
        <p:spPr>
          <a:xfrm>
            <a:off x="7531298" y="2507813"/>
            <a:ext cx="6423184" cy="1093470"/>
          </a:xfrm>
          <a:prstGeom prst="rect">
            <a:avLst/>
          </a:prstGeom>
          <a:noFill/>
          <a:ln/>
        </p:spPr>
        <p:txBody>
          <a:bodyPr wrap="square" lIns="0" tIns="0" rIns="0" bIns="0" rtlCol="0" anchor="t"/>
          <a:lstStyle/>
          <a:p>
            <a:pPr marL="0" indent="0" algn="l">
              <a:lnSpc>
                <a:spcPts val="2150"/>
              </a:lnSpc>
              <a:buNone/>
            </a:pPr>
            <a:r>
              <a:rPr lang="en-US" sz="1300" dirty="0">
                <a:solidFill>
                  <a:srgbClr val="D9E1FF"/>
                </a:solidFill>
                <a:latin typeface="Martel Sans Light" pitchFamily="34" charset="0"/>
                <a:ea typeface="Martel Sans Light" pitchFamily="34" charset="-122"/>
                <a:cs typeface="Martel Sans Light" pitchFamily="34" charset="-120"/>
              </a:rPr>
              <a:t>Our category distribution demonstrates exceptional balance with no single category creating dependency risk. Classic pizzas lead at 26.91%, followed closely by Chicken at 25.46%, creating healthy competition between traditional and protein-focused options.</a:t>
            </a:r>
            <a:endParaRPr lang="en-US" sz="1300" dirty="0"/>
          </a:p>
        </p:txBody>
      </p:sp>
      <p:sp>
        <p:nvSpPr>
          <p:cNvPr id="14" name="Text 11"/>
          <p:cNvSpPr/>
          <p:nvPr/>
        </p:nvSpPr>
        <p:spPr>
          <a:xfrm>
            <a:off x="7531298" y="3754993"/>
            <a:ext cx="6423184" cy="820103"/>
          </a:xfrm>
          <a:prstGeom prst="rect">
            <a:avLst/>
          </a:prstGeom>
          <a:noFill/>
          <a:ln/>
        </p:spPr>
        <p:txBody>
          <a:bodyPr wrap="square" lIns="0" tIns="0" rIns="0" bIns="0" rtlCol="0" anchor="t"/>
          <a:lstStyle/>
          <a:p>
            <a:pPr marL="0" indent="0" algn="l">
              <a:lnSpc>
                <a:spcPts val="2150"/>
              </a:lnSpc>
              <a:buNone/>
            </a:pPr>
            <a:r>
              <a:rPr lang="en-US" sz="1300" dirty="0">
                <a:solidFill>
                  <a:srgbClr val="D9E1FF"/>
                </a:solidFill>
                <a:latin typeface="Martel Sans Light" pitchFamily="34" charset="0"/>
                <a:ea typeface="Martel Sans Light" pitchFamily="34" charset="-122"/>
                <a:cs typeface="Martel Sans Light" pitchFamily="34" charset="-120"/>
              </a:rPr>
              <a:t>Supreme and Veggie categories at 23.96% and 23.68% respectively show strong premium and health-conscious market penetration. This distribution indicates successful diversification strategy appealing to various customer preferences.</a:t>
            </a:r>
            <a:endParaRPr lang="en-US" sz="1300" dirty="0"/>
          </a:p>
        </p:txBody>
      </p:sp>
      <p:sp>
        <p:nvSpPr>
          <p:cNvPr id="15" name="Text 12"/>
          <p:cNvSpPr/>
          <p:nvPr/>
        </p:nvSpPr>
        <p:spPr>
          <a:xfrm>
            <a:off x="7531298" y="4728805"/>
            <a:ext cx="6423184" cy="273368"/>
          </a:xfrm>
          <a:prstGeom prst="rect">
            <a:avLst/>
          </a:prstGeom>
          <a:noFill/>
          <a:ln/>
        </p:spPr>
        <p:txBody>
          <a:bodyPr wrap="none" lIns="0" tIns="0" rIns="0" bIns="0" rtlCol="0" anchor="t"/>
          <a:lstStyle/>
          <a:p>
            <a:pPr marL="342900" indent="-342900" algn="l">
              <a:lnSpc>
                <a:spcPts val="2150"/>
              </a:lnSpc>
              <a:buSzPct val="100000"/>
              <a:buChar char="•"/>
            </a:pPr>
            <a:r>
              <a:rPr lang="en-US" sz="1300" dirty="0">
                <a:solidFill>
                  <a:srgbClr val="D9E1FF"/>
                </a:solidFill>
                <a:latin typeface="Martel Sans Light" pitchFamily="34" charset="0"/>
                <a:ea typeface="Martel Sans Light" pitchFamily="34" charset="-122"/>
                <a:cs typeface="Martel Sans Light" pitchFamily="34" charset="-120"/>
              </a:rPr>
              <a:t>Classic dominance reflects customer loyalty to traditional flavors</a:t>
            </a:r>
            <a:endParaRPr lang="en-US" sz="1300" dirty="0"/>
          </a:p>
        </p:txBody>
      </p:sp>
      <p:sp>
        <p:nvSpPr>
          <p:cNvPr id="16" name="Text 13"/>
          <p:cNvSpPr/>
          <p:nvPr/>
        </p:nvSpPr>
        <p:spPr>
          <a:xfrm>
            <a:off x="7531298" y="5061942"/>
            <a:ext cx="6423184" cy="273368"/>
          </a:xfrm>
          <a:prstGeom prst="rect">
            <a:avLst/>
          </a:prstGeom>
          <a:noFill/>
          <a:ln/>
        </p:spPr>
        <p:txBody>
          <a:bodyPr wrap="none" lIns="0" tIns="0" rIns="0" bIns="0" rtlCol="0" anchor="t"/>
          <a:lstStyle/>
          <a:p>
            <a:pPr marL="342900" indent="-342900" algn="l">
              <a:lnSpc>
                <a:spcPts val="2150"/>
              </a:lnSpc>
              <a:buSzPct val="100000"/>
              <a:buChar char="•"/>
            </a:pPr>
            <a:r>
              <a:rPr lang="en-US" sz="1300" dirty="0">
                <a:solidFill>
                  <a:srgbClr val="D9E1FF"/>
                </a:solidFill>
                <a:latin typeface="Martel Sans Light" pitchFamily="34" charset="0"/>
                <a:ea typeface="Martel Sans Light" pitchFamily="34" charset="-122"/>
                <a:cs typeface="Martel Sans Light" pitchFamily="34" charset="-120"/>
              </a:rPr>
              <a:t>Strong chicken performance indicates protein preference trends</a:t>
            </a:r>
            <a:endParaRPr lang="en-US" sz="1300" dirty="0"/>
          </a:p>
        </p:txBody>
      </p:sp>
      <p:sp>
        <p:nvSpPr>
          <p:cNvPr id="17" name="Text 14"/>
          <p:cNvSpPr/>
          <p:nvPr/>
        </p:nvSpPr>
        <p:spPr>
          <a:xfrm>
            <a:off x="7531298" y="5395079"/>
            <a:ext cx="6423184" cy="273368"/>
          </a:xfrm>
          <a:prstGeom prst="rect">
            <a:avLst/>
          </a:prstGeom>
          <a:noFill/>
          <a:ln/>
        </p:spPr>
        <p:txBody>
          <a:bodyPr wrap="none" lIns="0" tIns="0" rIns="0" bIns="0" rtlCol="0" anchor="t"/>
          <a:lstStyle/>
          <a:p>
            <a:pPr marL="342900" indent="-342900" algn="l">
              <a:lnSpc>
                <a:spcPts val="2150"/>
              </a:lnSpc>
              <a:buSzPct val="100000"/>
              <a:buChar char="•"/>
            </a:pPr>
            <a:r>
              <a:rPr lang="en-US" sz="1300" dirty="0">
                <a:solidFill>
                  <a:srgbClr val="D9E1FF"/>
                </a:solidFill>
                <a:latin typeface="Martel Sans Light" pitchFamily="34" charset="0"/>
                <a:ea typeface="Martel Sans Light" pitchFamily="34" charset="-122"/>
                <a:cs typeface="Martel Sans Light" pitchFamily="34" charset="-120"/>
              </a:rPr>
              <a:t>Healthy veggie segment suggests untapped premium potential</a:t>
            </a:r>
            <a:endParaRPr lang="en-US" sz="1300" dirty="0"/>
          </a:p>
        </p:txBody>
      </p:sp>
      <p:sp>
        <p:nvSpPr>
          <p:cNvPr id="18" name="Text 15"/>
          <p:cNvSpPr/>
          <p:nvPr/>
        </p:nvSpPr>
        <p:spPr>
          <a:xfrm>
            <a:off x="7531298" y="5728216"/>
            <a:ext cx="6423184" cy="546735"/>
          </a:xfrm>
          <a:prstGeom prst="rect">
            <a:avLst/>
          </a:prstGeom>
          <a:noFill/>
          <a:ln/>
        </p:spPr>
        <p:txBody>
          <a:bodyPr wrap="square" lIns="0" tIns="0" rIns="0" bIns="0" rtlCol="0" anchor="t"/>
          <a:lstStyle/>
          <a:p>
            <a:pPr marL="342900" indent="-342900" algn="l">
              <a:lnSpc>
                <a:spcPts val="2150"/>
              </a:lnSpc>
              <a:buSzPct val="100000"/>
              <a:buChar char="•"/>
            </a:pPr>
            <a:r>
              <a:rPr lang="en-US" sz="1300" dirty="0">
                <a:solidFill>
                  <a:srgbClr val="D9E1FF"/>
                </a:solidFill>
                <a:latin typeface="Martel Sans Light" pitchFamily="34" charset="0"/>
                <a:ea typeface="Martel Sans Light" pitchFamily="34" charset="-122"/>
                <a:cs typeface="Martel Sans Light" pitchFamily="34" charset="-120"/>
              </a:rPr>
              <a:t>Supreme category validates customer willingness to pay for premium options</a:t>
            </a:r>
            <a:endParaRPr lang="en-US" sz="1300" dirty="0"/>
          </a:p>
        </p:txBody>
      </p:sp>
      <p:sp>
        <p:nvSpPr>
          <p:cNvPr id="19" name="Text 16"/>
          <p:cNvSpPr/>
          <p:nvPr/>
        </p:nvSpPr>
        <p:spPr>
          <a:xfrm>
            <a:off x="683538" y="6526887"/>
            <a:ext cx="13263324" cy="546735"/>
          </a:xfrm>
          <a:prstGeom prst="rect">
            <a:avLst/>
          </a:prstGeom>
          <a:noFill/>
          <a:ln/>
        </p:spPr>
        <p:txBody>
          <a:bodyPr wrap="square" lIns="0" tIns="0" rIns="0" bIns="0" rtlCol="0" anchor="t"/>
          <a:lstStyle/>
          <a:p>
            <a:pPr marL="0" indent="0" algn="l">
              <a:lnSpc>
                <a:spcPts val="2150"/>
              </a:lnSpc>
              <a:buNone/>
            </a:pPr>
            <a:r>
              <a:rPr lang="en-US" sz="1300" dirty="0">
                <a:solidFill>
                  <a:srgbClr val="D9E1FF"/>
                </a:solidFill>
                <a:latin typeface="Martel Sans Light" pitchFamily="34" charset="0"/>
                <a:ea typeface="Martel Sans Light" pitchFamily="34" charset="-122"/>
                <a:cs typeface="Martel Sans Light" pitchFamily="34" charset="-120"/>
              </a:rPr>
              <a:t>The minimal 3.23% spread between highest and lowest performing categories creates operational stability while providing clear growth vectors. Focus areas include leveraging Classic category strength for premium variants and optimizing Chicken category performance to match its market share potential.</a:t>
            </a:r>
            <a:endParaRPr lang="en-US" sz="13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70692" y="839510"/>
            <a:ext cx="9824680" cy="566738"/>
          </a:xfrm>
          <a:prstGeom prst="rect">
            <a:avLst/>
          </a:prstGeom>
          <a:noFill/>
          <a:ln/>
        </p:spPr>
        <p:txBody>
          <a:bodyPr wrap="none" lIns="0" tIns="0" rIns="0" bIns="0" rtlCol="0" anchor="t"/>
          <a:lstStyle/>
          <a:p>
            <a:pPr marL="0" indent="0" algn="l">
              <a:lnSpc>
                <a:spcPts val="4450"/>
              </a:lnSpc>
              <a:buNone/>
            </a:pPr>
            <a:r>
              <a:rPr lang="en-US" sz="3550" dirty="0">
                <a:solidFill>
                  <a:srgbClr val="FFFFFF"/>
                </a:solidFill>
                <a:latin typeface="Kanit" pitchFamily="34" charset="0"/>
                <a:ea typeface="Kanit" pitchFamily="34" charset="-122"/>
                <a:cs typeface="Kanit" pitchFamily="34" charset="-120"/>
              </a:rPr>
              <a:t>Size Preference Analysis: Large Pizza Dominance</a:t>
            </a:r>
            <a:endParaRPr lang="en-US" sz="3550" dirty="0"/>
          </a:p>
        </p:txBody>
      </p:sp>
      <p:sp>
        <p:nvSpPr>
          <p:cNvPr id="3" name="Shape 1"/>
          <p:cNvSpPr/>
          <p:nvPr/>
        </p:nvSpPr>
        <p:spPr>
          <a:xfrm>
            <a:off x="770692" y="1791533"/>
            <a:ext cx="6448187" cy="2132409"/>
          </a:xfrm>
          <a:prstGeom prst="roundRect">
            <a:avLst>
              <a:gd name="adj" fmla="val 1355"/>
            </a:avLst>
          </a:prstGeom>
          <a:solidFill>
            <a:srgbClr val="2F2B54"/>
          </a:solidFill>
          <a:ln/>
        </p:spPr>
      </p:sp>
      <p:sp>
        <p:nvSpPr>
          <p:cNvPr id="4" name="Text 2"/>
          <p:cNvSpPr/>
          <p:nvPr/>
        </p:nvSpPr>
        <p:spPr>
          <a:xfrm>
            <a:off x="963335" y="1984177"/>
            <a:ext cx="2266831" cy="283369"/>
          </a:xfrm>
          <a:prstGeom prst="rect">
            <a:avLst/>
          </a:prstGeom>
          <a:noFill/>
          <a:ln/>
        </p:spPr>
        <p:txBody>
          <a:bodyPr wrap="none" lIns="0" tIns="0" rIns="0" bIns="0" rtlCol="0" anchor="t"/>
          <a:lstStyle/>
          <a:p>
            <a:pPr marL="0" indent="0" algn="l">
              <a:lnSpc>
                <a:spcPts val="2200"/>
              </a:lnSpc>
              <a:buNone/>
            </a:pPr>
            <a:r>
              <a:rPr lang="en-US" sz="1750" dirty="0">
                <a:solidFill>
                  <a:srgbClr val="D9E1FF"/>
                </a:solidFill>
                <a:latin typeface="Kanit" pitchFamily="34" charset="0"/>
                <a:ea typeface="Kanit" pitchFamily="34" charset="-122"/>
                <a:cs typeface="Kanit" pitchFamily="34" charset="-120"/>
              </a:rPr>
              <a:t>Large Pizzas</a:t>
            </a:r>
            <a:endParaRPr lang="en-US" sz="1750" dirty="0"/>
          </a:p>
        </p:txBody>
      </p:sp>
      <p:sp>
        <p:nvSpPr>
          <p:cNvPr id="5" name="Text 3"/>
          <p:cNvSpPr/>
          <p:nvPr/>
        </p:nvSpPr>
        <p:spPr>
          <a:xfrm>
            <a:off x="963335" y="2383155"/>
            <a:ext cx="6062901" cy="308134"/>
          </a:xfrm>
          <a:prstGeom prst="rect">
            <a:avLst/>
          </a:prstGeom>
          <a:noFill/>
          <a:ln/>
        </p:spPr>
        <p:txBody>
          <a:bodyPr wrap="none" lIns="0" tIns="0" rIns="0" bIns="0" rtlCol="0" anchor="t"/>
          <a:lstStyle/>
          <a:p>
            <a:pPr marL="0" indent="0" algn="l">
              <a:lnSpc>
                <a:spcPts val="2400"/>
              </a:lnSpc>
              <a:buNone/>
            </a:pPr>
            <a:r>
              <a:rPr lang="en-US" sz="1500" b="1" dirty="0">
                <a:solidFill>
                  <a:srgbClr val="D9E1FF"/>
                </a:solidFill>
                <a:latin typeface="Martel Sans Light" pitchFamily="34" charset="0"/>
                <a:ea typeface="Martel Sans Light" pitchFamily="34" charset="-122"/>
                <a:cs typeface="Martel Sans Light" pitchFamily="34" charset="-120"/>
              </a:rPr>
              <a:t>45.89% Market Share</a:t>
            </a:r>
            <a:endParaRPr lang="en-US" sz="1500" dirty="0"/>
          </a:p>
        </p:txBody>
      </p:sp>
      <p:sp>
        <p:nvSpPr>
          <p:cNvPr id="6" name="Text 4"/>
          <p:cNvSpPr/>
          <p:nvPr/>
        </p:nvSpPr>
        <p:spPr>
          <a:xfrm>
            <a:off x="963335" y="2806898"/>
            <a:ext cx="6062901" cy="924401"/>
          </a:xfrm>
          <a:prstGeom prst="rect">
            <a:avLst/>
          </a:prstGeom>
          <a:noFill/>
          <a:ln/>
        </p:spPr>
        <p:txBody>
          <a:bodyPr wrap="square" lIns="0" tIns="0" rIns="0" bIns="0" rtlCol="0" anchor="t"/>
          <a:lstStyle/>
          <a:p>
            <a:pPr marL="0" indent="0" algn="l">
              <a:lnSpc>
                <a:spcPts val="2400"/>
              </a:lnSpc>
              <a:buNone/>
            </a:pPr>
            <a:r>
              <a:rPr lang="en-US" sz="1500" dirty="0">
                <a:solidFill>
                  <a:srgbClr val="D9E1FF"/>
                </a:solidFill>
                <a:latin typeface="Martel Sans Light" pitchFamily="34" charset="0"/>
                <a:ea typeface="Martel Sans Light" pitchFamily="34" charset="-122"/>
                <a:cs typeface="Martel Sans Light" pitchFamily="34" charset="-120"/>
              </a:rPr>
              <a:t>Family and sharing preference drives nearly half of all orders. Strong indicator of group dining behavior and value-seeking customers who prefer larger portions for better per-slice pricing.</a:t>
            </a:r>
            <a:endParaRPr lang="en-US" sz="1500" dirty="0"/>
          </a:p>
        </p:txBody>
      </p:sp>
      <p:sp>
        <p:nvSpPr>
          <p:cNvPr id="7" name="Shape 5"/>
          <p:cNvSpPr/>
          <p:nvPr/>
        </p:nvSpPr>
        <p:spPr>
          <a:xfrm>
            <a:off x="7411522" y="1791533"/>
            <a:ext cx="6448187" cy="2132409"/>
          </a:xfrm>
          <a:prstGeom prst="roundRect">
            <a:avLst>
              <a:gd name="adj" fmla="val 1355"/>
            </a:avLst>
          </a:prstGeom>
          <a:solidFill>
            <a:srgbClr val="2F2B54"/>
          </a:solidFill>
          <a:ln/>
        </p:spPr>
      </p:sp>
      <p:sp>
        <p:nvSpPr>
          <p:cNvPr id="8" name="Text 6"/>
          <p:cNvSpPr/>
          <p:nvPr/>
        </p:nvSpPr>
        <p:spPr>
          <a:xfrm>
            <a:off x="7604165" y="1984177"/>
            <a:ext cx="2266831" cy="283369"/>
          </a:xfrm>
          <a:prstGeom prst="rect">
            <a:avLst/>
          </a:prstGeom>
          <a:noFill/>
          <a:ln/>
        </p:spPr>
        <p:txBody>
          <a:bodyPr wrap="none" lIns="0" tIns="0" rIns="0" bIns="0" rtlCol="0" anchor="t"/>
          <a:lstStyle/>
          <a:p>
            <a:pPr marL="0" indent="0" algn="l">
              <a:lnSpc>
                <a:spcPts val="2200"/>
              </a:lnSpc>
              <a:buNone/>
            </a:pPr>
            <a:r>
              <a:rPr lang="en-US" sz="1750" dirty="0">
                <a:solidFill>
                  <a:srgbClr val="D9E1FF"/>
                </a:solidFill>
                <a:latin typeface="Kanit" pitchFamily="34" charset="0"/>
                <a:ea typeface="Kanit" pitchFamily="34" charset="-122"/>
                <a:cs typeface="Kanit" pitchFamily="34" charset="-120"/>
              </a:rPr>
              <a:t>Medium Pizzas</a:t>
            </a:r>
            <a:endParaRPr lang="en-US" sz="1750" dirty="0"/>
          </a:p>
        </p:txBody>
      </p:sp>
      <p:sp>
        <p:nvSpPr>
          <p:cNvPr id="9" name="Text 7"/>
          <p:cNvSpPr/>
          <p:nvPr/>
        </p:nvSpPr>
        <p:spPr>
          <a:xfrm>
            <a:off x="7604165" y="2383155"/>
            <a:ext cx="6062901" cy="308134"/>
          </a:xfrm>
          <a:prstGeom prst="rect">
            <a:avLst/>
          </a:prstGeom>
          <a:noFill/>
          <a:ln/>
        </p:spPr>
        <p:txBody>
          <a:bodyPr wrap="none" lIns="0" tIns="0" rIns="0" bIns="0" rtlCol="0" anchor="t"/>
          <a:lstStyle/>
          <a:p>
            <a:pPr marL="0" indent="0" algn="l">
              <a:lnSpc>
                <a:spcPts val="2400"/>
              </a:lnSpc>
              <a:buNone/>
            </a:pPr>
            <a:r>
              <a:rPr lang="en-US" sz="1500" b="1" dirty="0">
                <a:solidFill>
                  <a:srgbClr val="D9E1FF"/>
                </a:solidFill>
                <a:latin typeface="Martel Sans Light" pitchFamily="34" charset="0"/>
                <a:ea typeface="Martel Sans Light" pitchFamily="34" charset="-122"/>
                <a:cs typeface="Martel Sans Light" pitchFamily="34" charset="-120"/>
              </a:rPr>
              <a:t>30.49% Market Share</a:t>
            </a:r>
            <a:endParaRPr lang="en-US" sz="1500" dirty="0"/>
          </a:p>
        </p:txBody>
      </p:sp>
      <p:sp>
        <p:nvSpPr>
          <p:cNvPr id="10" name="Text 8"/>
          <p:cNvSpPr/>
          <p:nvPr/>
        </p:nvSpPr>
        <p:spPr>
          <a:xfrm>
            <a:off x="7604165" y="2806898"/>
            <a:ext cx="6062901" cy="924401"/>
          </a:xfrm>
          <a:prstGeom prst="rect">
            <a:avLst/>
          </a:prstGeom>
          <a:noFill/>
          <a:ln/>
        </p:spPr>
        <p:txBody>
          <a:bodyPr wrap="square" lIns="0" tIns="0" rIns="0" bIns="0" rtlCol="0" anchor="t"/>
          <a:lstStyle/>
          <a:p>
            <a:pPr marL="0" indent="0" algn="l">
              <a:lnSpc>
                <a:spcPts val="2400"/>
              </a:lnSpc>
              <a:buNone/>
            </a:pPr>
            <a:r>
              <a:rPr lang="en-US" sz="1500" dirty="0">
                <a:solidFill>
                  <a:srgbClr val="D9E1FF"/>
                </a:solidFill>
                <a:latin typeface="Martel Sans Light" pitchFamily="34" charset="0"/>
                <a:ea typeface="Martel Sans Light" pitchFamily="34" charset="-122"/>
                <a:cs typeface="Martel Sans Light" pitchFamily="34" charset="-120"/>
              </a:rPr>
              <a:t>Individual and couple sizing represents solid secondary market. Perfect for date nights, small families, or customers seeking portion control without sacrificing variety.</a:t>
            </a:r>
            <a:endParaRPr lang="en-US" sz="1500" dirty="0"/>
          </a:p>
        </p:txBody>
      </p:sp>
      <p:sp>
        <p:nvSpPr>
          <p:cNvPr id="11" name="Shape 9"/>
          <p:cNvSpPr/>
          <p:nvPr/>
        </p:nvSpPr>
        <p:spPr>
          <a:xfrm>
            <a:off x="770692" y="4116586"/>
            <a:ext cx="6448187" cy="2132409"/>
          </a:xfrm>
          <a:prstGeom prst="roundRect">
            <a:avLst>
              <a:gd name="adj" fmla="val 1355"/>
            </a:avLst>
          </a:prstGeom>
          <a:solidFill>
            <a:srgbClr val="2F2B54"/>
          </a:solidFill>
          <a:ln/>
        </p:spPr>
      </p:sp>
      <p:sp>
        <p:nvSpPr>
          <p:cNvPr id="12" name="Text 10"/>
          <p:cNvSpPr/>
          <p:nvPr/>
        </p:nvSpPr>
        <p:spPr>
          <a:xfrm>
            <a:off x="963335" y="4309229"/>
            <a:ext cx="2266831" cy="283369"/>
          </a:xfrm>
          <a:prstGeom prst="rect">
            <a:avLst/>
          </a:prstGeom>
          <a:noFill/>
          <a:ln/>
        </p:spPr>
        <p:txBody>
          <a:bodyPr wrap="none" lIns="0" tIns="0" rIns="0" bIns="0" rtlCol="0" anchor="t"/>
          <a:lstStyle/>
          <a:p>
            <a:pPr marL="0" indent="0" algn="l">
              <a:lnSpc>
                <a:spcPts val="2200"/>
              </a:lnSpc>
              <a:buNone/>
            </a:pPr>
            <a:r>
              <a:rPr lang="en-US" sz="1750" dirty="0">
                <a:solidFill>
                  <a:srgbClr val="D9E1FF"/>
                </a:solidFill>
                <a:latin typeface="Kanit" pitchFamily="34" charset="0"/>
                <a:ea typeface="Kanit" pitchFamily="34" charset="-122"/>
                <a:cs typeface="Kanit" pitchFamily="34" charset="-120"/>
              </a:rPr>
              <a:t>Small Pizzas</a:t>
            </a:r>
            <a:endParaRPr lang="en-US" sz="1750" dirty="0"/>
          </a:p>
        </p:txBody>
      </p:sp>
      <p:sp>
        <p:nvSpPr>
          <p:cNvPr id="13" name="Text 11"/>
          <p:cNvSpPr/>
          <p:nvPr/>
        </p:nvSpPr>
        <p:spPr>
          <a:xfrm>
            <a:off x="963335" y="4708208"/>
            <a:ext cx="6062901" cy="308134"/>
          </a:xfrm>
          <a:prstGeom prst="rect">
            <a:avLst/>
          </a:prstGeom>
          <a:noFill/>
          <a:ln/>
        </p:spPr>
        <p:txBody>
          <a:bodyPr wrap="none" lIns="0" tIns="0" rIns="0" bIns="0" rtlCol="0" anchor="t"/>
          <a:lstStyle/>
          <a:p>
            <a:pPr marL="0" indent="0" algn="l">
              <a:lnSpc>
                <a:spcPts val="2400"/>
              </a:lnSpc>
              <a:buNone/>
            </a:pPr>
            <a:r>
              <a:rPr lang="en-US" sz="1500" b="1" dirty="0">
                <a:solidFill>
                  <a:srgbClr val="D9E1FF"/>
                </a:solidFill>
                <a:latin typeface="Martel Sans Light" pitchFamily="34" charset="0"/>
                <a:ea typeface="Martel Sans Light" pitchFamily="34" charset="-122"/>
                <a:cs typeface="Martel Sans Light" pitchFamily="34" charset="-120"/>
              </a:rPr>
              <a:t>21.77% Market Share</a:t>
            </a:r>
            <a:endParaRPr lang="en-US" sz="1500" dirty="0"/>
          </a:p>
        </p:txBody>
      </p:sp>
      <p:sp>
        <p:nvSpPr>
          <p:cNvPr id="14" name="Text 12"/>
          <p:cNvSpPr/>
          <p:nvPr/>
        </p:nvSpPr>
        <p:spPr>
          <a:xfrm>
            <a:off x="963335" y="5131951"/>
            <a:ext cx="6062901" cy="924401"/>
          </a:xfrm>
          <a:prstGeom prst="rect">
            <a:avLst/>
          </a:prstGeom>
          <a:noFill/>
          <a:ln/>
        </p:spPr>
        <p:txBody>
          <a:bodyPr wrap="square" lIns="0" tIns="0" rIns="0" bIns="0" rtlCol="0" anchor="t"/>
          <a:lstStyle/>
          <a:p>
            <a:pPr marL="0" indent="0" algn="l">
              <a:lnSpc>
                <a:spcPts val="2400"/>
              </a:lnSpc>
              <a:buNone/>
            </a:pPr>
            <a:r>
              <a:rPr lang="en-US" sz="1500" dirty="0">
                <a:solidFill>
                  <a:srgbClr val="D9E1FF"/>
                </a:solidFill>
                <a:latin typeface="Martel Sans Light" pitchFamily="34" charset="0"/>
                <a:ea typeface="Martel Sans Light" pitchFamily="34" charset="-122"/>
                <a:cs typeface="Martel Sans Light" pitchFamily="34" charset="-120"/>
              </a:rPr>
              <a:t>Personal and kids portions serve niche but important market segment. Includes lunch customers, children's meals, and appetizer orders for larger group dining occasions.</a:t>
            </a:r>
            <a:endParaRPr lang="en-US" sz="1500" dirty="0"/>
          </a:p>
        </p:txBody>
      </p:sp>
      <p:sp>
        <p:nvSpPr>
          <p:cNvPr id="15" name="Shape 13"/>
          <p:cNvSpPr/>
          <p:nvPr/>
        </p:nvSpPr>
        <p:spPr>
          <a:xfrm>
            <a:off x="7411522" y="4116586"/>
            <a:ext cx="6448187" cy="2132409"/>
          </a:xfrm>
          <a:prstGeom prst="roundRect">
            <a:avLst>
              <a:gd name="adj" fmla="val 1355"/>
            </a:avLst>
          </a:prstGeom>
          <a:solidFill>
            <a:srgbClr val="2F2B54"/>
          </a:solidFill>
          <a:ln/>
        </p:spPr>
      </p:sp>
      <p:sp>
        <p:nvSpPr>
          <p:cNvPr id="16" name="Text 14"/>
          <p:cNvSpPr/>
          <p:nvPr/>
        </p:nvSpPr>
        <p:spPr>
          <a:xfrm>
            <a:off x="7604165" y="4309229"/>
            <a:ext cx="2266831" cy="283369"/>
          </a:xfrm>
          <a:prstGeom prst="rect">
            <a:avLst/>
          </a:prstGeom>
          <a:noFill/>
          <a:ln/>
        </p:spPr>
        <p:txBody>
          <a:bodyPr wrap="none" lIns="0" tIns="0" rIns="0" bIns="0" rtlCol="0" anchor="t"/>
          <a:lstStyle/>
          <a:p>
            <a:pPr marL="0" indent="0" algn="l">
              <a:lnSpc>
                <a:spcPts val="2200"/>
              </a:lnSpc>
              <a:buNone/>
            </a:pPr>
            <a:r>
              <a:rPr lang="en-US" sz="1750" dirty="0">
                <a:solidFill>
                  <a:srgbClr val="D9E1FF"/>
                </a:solidFill>
                <a:latin typeface="Kanit" pitchFamily="34" charset="0"/>
                <a:ea typeface="Kanit" pitchFamily="34" charset="-122"/>
                <a:cs typeface="Kanit" pitchFamily="34" charset="-120"/>
              </a:rPr>
              <a:t>Extra Large</a:t>
            </a:r>
            <a:endParaRPr lang="en-US" sz="1750" dirty="0"/>
          </a:p>
        </p:txBody>
      </p:sp>
      <p:sp>
        <p:nvSpPr>
          <p:cNvPr id="17" name="Text 15"/>
          <p:cNvSpPr/>
          <p:nvPr/>
        </p:nvSpPr>
        <p:spPr>
          <a:xfrm>
            <a:off x="7604165" y="4708208"/>
            <a:ext cx="6062901" cy="308134"/>
          </a:xfrm>
          <a:prstGeom prst="rect">
            <a:avLst/>
          </a:prstGeom>
          <a:noFill/>
          <a:ln/>
        </p:spPr>
        <p:txBody>
          <a:bodyPr wrap="none" lIns="0" tIns="0" rIns="0" bIns="0" rtlCol="0" anchor="t"/>
          <a:lstStyle/>
          <a:p>
            <a:pPr marL="0" indent="0" algn="l">
              <a:lnSpc>
                <a:spcPts val="2400"/>
              </a:lnSpc>
              <a:buNone/>
            </a:pPr>
            <a:r>
              <a:rPr lang="en-US" sz="1500" b="1" dirty="0">
                <a:solidFill>
                  <a:srgbClr val="D9E1FF"/>
                </a:solidFill>
                <a:latin typeface="Martel Sans Light" pitchFamily="34" charset="0"/>
                <a:ea typeface="Martel Sans Light" pitchFamily="34" charset="-122"/>
                <a:cs typeface="Martel Sans Light" pitchFamily="34" charset="-120"/>
              </a:rPr>
              <a:t>1.72% Market Share</a:t>
            </a:r>
            <a:endParaRPr lang="en-US" sz="1500" dirty="0"/>
          </a:p>
        </p:txBody>
      </p:sp>
      <p:sp>
        <p:nvSpPr>
          <p:cNvPr id="18" name="Text 16"/>
          <p:cNvSpPr/>
          <p:nvPr/>
        </p:nvSpPr>
        <p:spPr>
          <a:xfrm>
            <a:off x="7604165" y="5131951"/>
            <a:ext cx="6062901" cy="924401"/>
          </a:xfrm>
          <a:prstGeom prst="rect">
            <a:avLst/>
          </a:prstGeom>
          <a:noFill/>
          <a:ln/>
        </p:spPr>
        <p:txBody>
          <a:bodyPr wrap="square" lIns="0" tIns="0" rIns="0" bIns="0" rtlCol="0" anchor="t"/>
          <a:lstStyle/>
          <a:p>
            <a:pPr marL="0" indent="0" algn="l">
              <a:lnSpc>
                <a:spcPts val="2400"/>
              </a:lnSpc>
              <a:buNone/>
            </a:pPr>
            <a:r>
              <a:rPr lang="en-US" sz="1500" dirty="0">
                <a:solidFill>
                  <a:srgbClr val="D9E1FF"/>
                </a:solidFill>
                <a:latin typeface="Martel Sans Light" pitchFamily="34" charset="0"/>
                <a:ea typeface="Martel Sans Light" pitchFamily="34" charset="-122"/>
                <a:cs typeface="Martel Sans Light" pitchFamily="34" charset="-120"/>
              </a:rPr>
              <a:t>Niche premium segment for special occasions, large groups, or customers seeking maximum value. Low volume but potentially high-margin opportunity for special promotions.</a:t>
            </a:r>
            <a:endParaRPr lang="en-US" sz="1500" dirty="0"/>
          </a:p>
        </p:txBody>
      </p:sp>
      <p:sp>
        <p:nvSpPr>
          <p:cNvPr id="19" name="Text 17"/>
          <p:cNvSpPr/>
          <p:nvPr/>
        </p:nvSpPr>
        <p:spPr>
          <a:xfrm>
            <a:off x="770692" y="6465689"/>
            <a:ext cx="13089017" cy="924401"/>
          </a:xfrm>
          <a:prstGeom prst="rect">
            <a:avLst/>
          </a:prstGeom>
          <a:noFill/>
          <a:ln/>
        </p:spPr>
        <p:txBody>
          <a:bodyPr wrap="square" lIns="0" tIns="0" rIns="0" bIns="0" rtlCol="0" anchor="t"/>
          <a:lstStyle/>
          <a:p>
            <a:pPr marL="0" indent="0" algn="l">
              <a:lnSpc>
                <a:spcPts val="2400"/>
              </a:lnSpc>
              <a:buNone/>
            </a:pPr>
            <a:r>
              <a:rPr lang="en-US" sz="1500" dirty="0">
                <a:solidFill>
                  <a:srgbClr val="D9E1FF"/>
                </a:solidFill>
                <a:latin typeface="Martel Sans Light" pitchFamily="34" charset="0"/>
                <a:ea typeface="Martel Sans Light" pitchFamily="34" charset="-122"/>
                <a:cs typeface="Martel Sans Light" pitchFamily="34" charset="-120"/>
              </a:rPr>
              <a:t>Large pizza dominance at 45.89% aligns perfectly with our 2.32 pizzas per order average, confirming family-oriented customer base. This presents clear upselling opportunities to move medium customers toward large sizes, and small customers toward medium, potentially increasing average order value significantly. The minimal XL segment suggests opportunity for special occasion marketing and party packaging.</a:t>
            </a:r>
            <a:endParaRPr lang="en-US" sz="15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569714" y="517565"/>
            <a:ext cx="7588448" cy="418862"/>
          </a:xfrm>
          <a:prstGeom prst="rect">
            <a:avLst/>
          </a:prstGeom>
          <a:noFill/>
          <a:ln/>
        </p:spPr>
        <p:txBody>
          <a:bodyPr wrap="none" lIns="0" tIns="0" rIns="0" bIns="0" rtlCol="0" anchor="t"/>
          <a:lstStyle/>
          <a:p>
            <a:pPr marL="0" indent="0" algn="l">
              <a:lnSpc>
                <a:spcPts val="3250"/>
              </a:lnSpc>
              <a:buNone/>
            </a:pPr>
            <a:r>
              <a:rPr lang="en-US" sz="2600" dirty="0">
                <a:solidFill>
                  <a:srgbClr val="FFFFFF"/>
                </a:solidFill>
                <a:latin typeface="Kanit" pitchFamily="34" charset="0"/>
                <a:ea typeface="Kanit" pitchFamily="34" charset="-122"/>
                <a:cs typeface="Kanit" pitchFamily="34" charset="-120"/>
              </a:rPr>
              <a:t>Revenue Champions: Premium Positioning Success</a:t>
            </a:r>
            <a:endParaRPr lang="en-US" sz="2600" dirty="0"/>
          </a:p>
        </p:txBody>
      </p:sp>
      <p:sp>
        <p:nvSpPr>
          <p:cNvPr id="3" name="Text 1"/>
          <p:cNvSpPr/>
          <p:nvPr/>
        </p:nvSpPr>
        <p:spPr>
          <a:xfrm>
            <a:off x="569714" y="1310164"/>
            <a:ext cx="142399" cy="177998"/>
          </a:xfrm>
          <a:prstGeom prst="rect">
            <a:avLst/>
          </a:prstGeom>
          <a:noFill/>
          <a:ln/>
        </p:spPr>
        <p:txBody>
          <a:bodyPr wrap="none" lIns="0" tIns="0" rIns="0" bIns="0" rtlCol="0" anchor="t"/>
          <a:lstStyle/>
          <a:p>
            <a:pPr marL="0" indent="0" algn="l">
              <a:lnSpc>
                <a:spcPts val="1750"/>
              </a:lnSpc>
              <a:buNone/>
            </a:pPr>
            <a:r>
              <a:rPr lang="en-US" sz="1100" dirty="0">
                <a:solidFill>
                  <a:srgbClr val="D9E1FF"/>
                </a:solidFill>
                <a:latin typeface="Kanit Light" pitchFamily="34" charset="0"/>
                <a:ea typeface="Kanit Light" pitchFamily="34" charset="-122"/>
                <a:cs typeface="Kanit Light" pitchFamily="34" charset="-120"/>
              </a:rPr>
              <a:t>01</a:t>
            </a:r>
            <a:endParaRPr lang="en-US" sz="1100" dirty="0"/>
          </a:p>
        </p:txBody>
      </p:sp>
      <p:pic>
        <p:nvPicPr>
          <p:cNvPr id="4" name="Image 0" descr="preencoded.png"/>
          <p:cNvPicPr>
            <a:picLocks noChangeAspect="1"/>
          </p:cNvPicPr>
          <p:nvPr/>
        </p:nvPicPr>
        <p:blipFill>
          <a:blip r:embed="rId3"/>
          <a:stretch>
            <a:fillRect/>
          </a:stretch>
        </p:blipFill>
        <p:spPr>
          <a:xfrm>
            <a:off x="569714" y="1536978"/>
            <a:ext cx="9339382" cy="15240"/>
          </a:xfrm>
          <a:prstGeom prst="rect">
            <a:avLst/>
          </a:prstGeom>
        </p:spPr>
      </p:pic>
      <p:sp>
        <p:nvSpPr>
          <p:cNvPr id="5" name="Text 2"/>
          <p:cNvSpPr/>
          <p:nvPr/>
        </p:nvSpPr>
        <p:spPr>
          <a:xfrm>
            <a:off x="569714" y="1638657"/>
            <a:ext cx="2739033" cy="209550"/>
          </a:xfrm>
          <a:prstGeom prst="rect">
            <a:avLst/>
          </a:prstGeom>
          <a:noFill/>
          <a:ln/>
        </p:spPr>
        <p:txBody>
          <a:bodyPr wrap="none" lIns="0" tIns="0" rIns="0" bIns="0" rtlCol="0" anchor="t"/>
          <a:lstStyle/>
          <a:p>
            <a:pPr marL="0" indent="0" algn="l">
              <a:lnSpc>
                <a:spcPts val="1600"/>
              </a:lnSpc>
              <a:buNone/>
            </a:pPr>
            <a:r>
              <a:rPr lang="en-US" sz="1300" dirty="0">
                <a:solidFill>
                  <a:srgbClr val="D9E1FF"/>
                </a:solidFill>
                <a:latin typeface="Kanit" pitchFamily="34" charset="0"/>
                <a:ea typeface="Kanit" pitchFamily="34" charset="-122"/>
                <a:cs typeface="Kanit" pitchFamily="34" charset="-120"/>
              </a:rPr>
              <a:t>Thai Chicken &amp; Barbecue Champions</a:t>
            </a:r>
            <a:endParaRPr lang="en-US" sz="1300" dirty="0"/>
          </a:p>
        </p:txBody>
      </p:sp>
      <p:sp>
        <p:nvSpPr>
          <p:cNvPr id="6" name="Text 3"/>
          <p:cNvSpPr/>
          <p:nvPr/>
        </p:nvSpPr>
        <p:spPr>
          <a:xfrm>
            <a:off x="569714" y="1990606"/>
            <a:ext cx="9339382" cy="683300"/>
          </a:xfrm>
          <a:prstGeom prst="rect">
            <a:avLst/>
          </a:prstGeom>
          <a:noFill/>
          <a:ln/>
        </p:spPr>
        <p:txBody>
          <a:bodyPr wrap="square" lIns="0" tIns="0" rIns="0" bIns="0" rtlCol="0" anchor="t"/>
          <a:lstStyle/>
          <a:p>
            <a:pPr marL="0" indent="0" algn="l">
              <a:lnSpc>
                <a:spcPts val="1750"/>
              </a:lnSpc>
              <a:buNone/>
            </a:pPr>
            <a:r>
              <a:rPr lang="en-US" sz="1100" dirty="0">
                <a:solidFill>
                  <a:srgbClr val="D9E1FF"/>
                </a:solidFill>
                <a:latin typeface="Martel Sans Light" pitchFamily="34" charset="0"/>
                <a:ea typeface="Martel Sans Light" pitchFamily="34" charset="-122"/>
                <a:cs typeface="Martel Sans Light" pitchFamily="34" charset="-120"/>
              </a:rPr>
              <a:t>Both generate $43K revenue, demonstrating customer appetite for premium Asian fusion and classic barbecue flavors. These items command higher prices while maintaining strong order frequency at 2.3K orders each, indicating successful premium positioning without demand sacrifice.</a:t>
            </a:r>
            <a:endParaRPr lang="en-US" sz="1100" dirty="0"/>
          </a:p>
        </p:txBody>
      </p:sp>
      <p:sp>
        <p:nvSpPr>
          <p:cNvPr id="7" name="Text 4"/>
          <p:cNvSpPr/>
          <p:nvPr/>
        </p:nvSpPr>
        <p:spPr>
          <a:xfrm>
            <a:off x="569714" y="2923103"/>
            <a:ext cx="142399" cy="177998"/>
          </a:xfrm>
          <a:prstGeom prst="rect">
            <a:avLst/>
          </a:prstGeom>
          <a:noFill/>
          <a:ln/>
        </p:spPr>
        <p:txBody>
          <a:bodyPr wrap="none" lIns="0" tIns="0" rIns="0" bIns="0" rtlCol="0" anchor="t"/>
          <a:lstStyle/>
          <a:p>
            <a:pPr marL="0" indent="0" algn="l">
              <a:lnSpc>
                <a:spcPts val="1750"/>
              </a:lnSpc>
              <a:buNone/>
            </a:pPr>
            <a:r>
              <a:rPr lang="en-US" sz="1100" dirty="0">
                <a:solidFill>
                  <a:srgbClr val="D9E1FF"/>
                </a:solidFill>
                <a:latin typeface="Kanit Light" pitchFamily="34" charset="0"/>
                <a:ea typeface="Kanit Light" pitchFamily="34" charset="-122"/>
                <a:cs typeface="Kanit Light" pitchFamily="34" charset="-120"/>
              </a:rPr>
              <a:t>02</a:t>
            </a:r>
            <a:endParaRPr lang="en-US" sz="1100" dirty="0"/>
          </a:p>
        </p:txBody>
      </p:sp>
      <p:pic>
        <p:nvPicPr>
          <p:cNvPr id="8" name="Image 1" descr="preencoded.png"/>
          <p:cNvPicPr>
            <a:picLocks noChangeAspect="1"/>
          </p:cNvPicPr>
          <p:nvPr/>
        </p:nvPicPr>
        <p:blipFill>
          <a:blip r:embed="rId3"/>
          <a:stretch>
            <a:fillRect/>
          </a:stretch>
        </p:blipFill>
        <p:spPr>
          <a:xfrm>
            <a:off x="569714" y="3135630"/>
            <a:ext cx="9339382" cy="15240"/>
          </a:xfrm>
          <a:prstGeom prst="rect">
            <a:avLst/>
          </a:prstGeom>
        </p:spPr>
      </p:pic>
      <p:sp>
        <p:nvSpPr>
          <p:cNvPr id="9" name="Text 5"/>
          <p:cNvSpPr/>
          <p:nvPr/>
        </p:nvSpPr>
        <p:spPr>
          <a:xfrm>
            <a:off x="569714" y="3251597"/>
            <a:ext cx="1724978" cy="209550"/>
          </a:xfrm>
          <a:prstGeom prst="rect">
            <a:avLst/>
          </a:prstGeom>
          <a:noFill/>
          <a:ln/>
        </p:spPr>
        <p:txBody>
          <a:bodyPr wrap="none" lIns="0" tIns="0" rIns="0" bIns="0" rtlCol="0" anchor="t"/>
          <a:lstStyle/>
          <a:p>
            <a:pPr marL="0" indent="0" algn="l">
              <a:lnSpc>
                <a:spcPts val="1600"/>
              </a:lnSpc>
              <a:buNone/>
            </a:pPr>
            <a:r>
              <a:rPr lang="en-US" sz="1300" dirty="0">
                <a:solidFill>
                  <a:srgbClr val="D9E1FF"/>
                </a:solidFill>
                <a:latin typeface="Kanit" pitchFamily="34" charset="0"/>
                <a:ea typeface="Kanit" pitchFamily="34" charset="-122"/>
                <a:cs typeface="Kanit" pitchFamily="34" charset="-120"/>
              </a:rPr>
              <a:t>California Performance</a:t>
            </a:r>
            <a:endParaRPr lang="en-US" sz="1300" dirty="0"/>
          </a:p>
        </p:txBody>
      </p:sp>
      <p:sp>
        <p:nvSpPr>
          <p:cNvPr id="10" name="Text 6"/>
          <p:cNvSpPr/>
          <p:nvPr/>
        </p:nvSpPr>
        <p:spPr>
          <a:xfrm>
            <a:off x="569714" y="3603546"/>
            <a:ext cx="9339382" cy="455533"/>
          </a:xfrm>
          <a:prstGeom prst="rect">
            <a:avLst/>
          </a:prstGeom>
          <a:noFill/>
          <a:ln/>
        </p:spPr>
        <p:txBody>
          <a:bodyPr wrap="square" lIns="0" tIns="0" rIns="0" bIns="0" rtlCol="0" anchor="t"/>
          <a:lstStyle/>
          <a:p>
            <a:pPr marL="0" indent="0" algn="l">
              <a:lnSpc>
                <a:spcPts val="1750"/>
              </a:lnSpc>
              <a:buNone/>
            </a:pPr>
            <a:r>
              <a:rPr lang="en-US" sz="1100" dirty="0">
                <a:solidFill>
                  <a:srgbClr val="D9E1FF"/>
                </a:solidFill>
                <a:latin typeface="Martel Sans Light" pitchFamily="34" charset="0"/>
                <a:ea typeface="Martel Sans Light" pitchFamily="34" charset="-122"/>
                <a:cs typeface="Martel Sans Light" pitchFamily="34" charset="-120"/>
              </a:rPr>
              <a:t>$41K revenue positions this West Coast-style pizza as third-place performer. Premium ingredients and unique flavor profile resonate with customers seeking upscale dining experience, validating regional specialty approach.</a:t>
            </a:r>
            <a:endParaRPr lang="en-US" sz="1100" dirty="0"/>
          </a:p>
        </p:txBody>
      </p:sp>
      <p:sp>
        <p:nvSpPr>
          <p:cNvPr id="11" name="Text 7"/>
          <p:cNvSpPr/>
          <p:nvPr/>
        </p:nvSpPr>
        <p:spPr>
          <a:xfrm>
            <a:off x="569714" y="4308277"/>
            <a:ext cx="142399" cy="177998"/>
          </a:xfrm>
          <a:prstGeom prst="rect">
            <a:avLst/>
          </a:prstGeom>
          <a:noFill/>
          <a:ln/>
        </p:spPr>
        <p:txBody>
          <a:bodyPr wrap="none" lIns="0" tIns="0" rIns="0" bIns="0" rtlCol="0" anchor="t"/>
          <a:lstStyle/>
          <a:p>
            <a:pPr marL="0" indent="0" algn="l">
              <a:lnSpc>
                <a:spcPts val="1750"/>
              </a:lnSpc>
              <a:buNone/>
            </a:pPr>
            <a:r>
              <a:rPr lang="en-US" sz="1100" dirty="0">
                <a:solidFill>
                  <a:srgbClr val="D9E1FF"/>
                </a:solidFill>
                <a:latin typeface="Kanit Light" pitchFamily="34" charset="0"/>
                <a:ea typeface="Kanit Light" pitchFamily="34" charset="-122"/>
                <a:cs typeface="Kanit Light" pitchFamily="34" charset="-120"/>
              </a:rPr>
              <a:t>03</a:t>
            </a:r>
            <a:endParaRPr lang="en-US" sz="1100" dirty="0"/>
          </a:p>
        </p:txBody>
      </p:sp>
      <p:pic>
        <p:nvPicPr>
          <p:cNvPr id="12" name="Image 2" descr="preencoded.png"/>
          <p:cNvPicPr>
            <a:picLocks noChangeAspect="1"/>
          </p:cNvPicPr>
          <p:nvPr/>
        </p:nvPicPr>
        <p:blipFill>
          <a:blip r:embed="rId3"/>
          <a:stretch>
            <a:fillRect/>
          </a:stretch>
        </p:blipFill>
        <p:spPr>
          <a:xfrm>
            <a:off x="569714" y="4506635"/>
            <a:ext cx="9339382" cy="15240"/>
          </a:xfrm>
          <a:prstGeom prst="rect">
            <a:avLst/>
          </a:prstGeom>
        </p:spPr>
      </p:pic>
      <p:sp>
        <p:nvSpPr>
          <p:cNvPr id="13" name="Text 8"/>
          <p:cNvSpPr/>
          <p:nvPr/>
        </p:nvSpPr>
        <p:spPr>
          <a:xfrm>
            <a:off x="569714" y="4636770"/>
            <a:ext cx="2522458" cy="209550"/>
          </a:xfrm>
          <a:prstGeom prst="rect">
            <a:avLst/>
          </a:prstGeom>
          <a:noFill/>
          <a:ln/>
        </p:spPr>
        <p:txBody>
          <a:bodyPr wrap="none" lIns="0" tIns="0" rIns="0" bIns="0" rtlCol="0" anchor="t"/>
          <a:lstStyle/>
          <a:p>
            <a:pPr marL="0" indent="0" algn="l">
              <a:lnSpc>
                <a:spcPts val="1600"/>
              </a:lnSpc>
              <a:buNone/>
            </a:pPr>
            <a:r>
              <a:rPr lang="en-US" sz="1300" dirty="0">
                <a:solidFill>
                  <a:srgbClr val="D9E1FF"/>
                </a:solidFill>
                <a:latin typeface="Kanit" pitchFamily="34" charset="0"/>
                <a:ea typeface="Kanit" pitchFamily="34" charset="-122"/>
                <a:cs typeface="Kanit" pitchFamily="34" charset="-120"/>
              </a:rPr>
              <a:t>Classic &amp; Spicy Italian Foundation</a:t>
            </a:r>
            <a:endParaRPr lang="en-US" sz="1300" dirty="0"/>
          </a:p>
        </p:txBody>
      </p:sp>
      <p:sp>
        <p:nvSpPr>
          <p:cNvPr id="14" name="Text 9"/>
          <p:cNvSpPr/>
          <p:nvPr/>
        </p:nvSpPr>
        <p:spPr>
          <a:xfrm>
            <a:off x="569714" y="4988719"/>
            <a:ext cx="9339382" cy="455533"/>
          </a:xfrm>
          <a:prstGeom prst="rect">
            <a:avLst/>
          </a:prstGeom>
          <a:noFill/>
          <a:ln/>
        </p:spPr>
        <p:txBody>
          <a:bodyPr wrap="square" lIns="0" tIns="0" rIns="0" bIns="0" rtlCol="0" anchor="t"/>
          <a:lstStyle/>
          <a:p>
            <a:pPr marL="0" indent="0" algn="l">
              <a:lnSpc>
                <a:spcPts val="1750"/>
              </a:lnSpc>
              <a:buNone/>
            </a:pPr>
            <a:r>
              <a:rPr lang="en-US" sz="1100" dirty="0">
                <a:solidFill>
                  <a:srgbClr val="D9E1FF"/>
                </a:solidFill>
                <a:latin typeface="Martel Sans Light" pitchFamily="34" charset="0"/>
                <a:ea typeface="Martel Sans Light" pitchFamily="34" charset="-122"/>
                <a:cs typeface="Martel Sans Light" pitchFamily="34" charset="-120"/>
              </a:rPr>
              <a:t>$38K and $35K respectively show traditional options maintain revenue strength. Classic Deluxe leads volume at 2.5K quantity while generating solid revenue, proving customer loyalty to enhanced traditional recipes.</a:t>
            </a:r>
            <a:endParaRPr lang="en-US" sz="1100" dirty="0"/>
          </a:p>
        </p:txBody>
      </p:sp>
      <p:sp>
        <p:nvSpPr>
          <p:cNvPr id="15" name="Text 10"/>
          <p:cNvSpPr/>
          <p:nvPr/>
        </p:nvSpPr>
        <p:spPr>
          <a:xfrm>
            <a:off x="569714" y="5693450"/>
            <a:ext cx="142399" cy="177998"/>
          </a:xfrm>
          <a:prstGeom prst="rect">
            <a:avLst/>
          </a:prstGeom>
          <a:noFill/>
          <a:ln/>
        </p:spPr>
        <p:txBody>
          <a:bodyPr wrap="none" lIns="0" tIns="0" rIns="0" bIns="0" rtlCol="0" anchor="t"/>
          <a:lstStyle/>
          <a:p>
            <a:pPr marL="0" indent="0" algn="l">
              <a:lnSpc>
                <a:spcPts val="1750"/>
              </a:lnSpc>
              <a:buNone/>
            </a:pPr>
            <a:r>
              <a:rPr lang="en-US" sz="1100" dirty="0">
                <a:solidFill>
                  <a:srgbClr val="D9E1FF"/>
                </a:solidFill>
                <a:latin typeface="Kanit Light" pitchFamily="34" charset="0"/>
                <a:ea typeface="Kanit Light" pitchFamily="34" charset="-122"/>
                <a:cs typeface="Kanit Light" pitchFamily="34" charset="-120"/>
              </a:rPr>
              <a:t>04</a:t>
            </a:r>
            <a:endParaRPr lang="en-US" sz="1100" dirty="0"/>
          </a:p>
        </p:txBody>
      </p:sp>
      <p:pic>
        <p:nvPicPr>
          <p:cNvPr id="16" name="Image 3" descr="preencoded.png"/>
          <p:cNvPicPr>
            <a:picLocks noChangeAspect="1"/>
          </p:cNvPicPr>
          <p:nvPr/>
        </p:nvPicPr>
        <p:blipFill>
          <a:blip r:embed="rId3"/>
          <a:stretch>
            <a:fillRect/>
          </a:stretch>
        </p:blipFill>
        <p:spPr>
          <a:xfrm>
            <a:off x="569714" y="5877520"/>
            <a:ext cx="9339382" cy="15240"/>
          </a:xfrm>
          <a:prstGeom prst="rect">
            <a:avLst/>
          </a:prstGeom>
        </p:spPr>
      </p:pic>
      <p:sp>
        <p:nvSpPr>
          <p:cNvPr id="17" name="Text 11"/>
          <p:cNvSpPr/>
          <p:nvPr/>
        </p:nvSpPr>
        <p:spPr>
          <a:xfrm>
            <a:off x="569714" y="6021943"/>
            <a:ext cx="2299454" cy="209550"/>
          </a:xfrm>
          <a:prstGeom prst="rect">
            <a:avLst/>
          </a:prstGeom>
          <a:noFill/>
          <a:ln/>
        </p:spPr>
        <p:txBody>
          <a:bodyPr wrap="none" lIns="0" tIns="0" rIns="0" bIns="0" rtlCol="0" anchor="t"/>
          <a:lstStyle/>
          <a:p>
            <a:pPr marL="0" indent="0" algn="l">
              <a:lnSpc>
                <a:spcPts val="1600"/>
              </a:lnSpc>
              <a:buNone/>
            </a:pPr>
            <a:r>
              <a:rPr lang="en-US" sz="1300" dirty="0">
                <a:solidFill>
                  <a:srgbClr val="D9E1FF"/>
                </a:solidFill>
                <a:latin typeface="Kanit" pitchFamily="34" charset="0"/>
                <a:ea typeface="Kanit" pitchFamily="34" charset="-122"/>
                <a:cs typeface="Kanit" pitchFamily="34" charset="-120"/>
              </a:rPr>
              <a:t>Volume-Revenue Gap Analysis</a:t>
            </a:r>
            <a:endParaRPr lang="en-US" sz="1300" dirty="0"/>
          </a:p>
        </p:txBody>
      </p:sp>
      <p:sp>
        <p:nvSpPr>
          <p:cNvPr id="18" name="Text 12"/>
          <p:cNvSpPr/>
          <p:nvPr/>
        </p:nvSpPr>
        <p:spPr>
          <a:xfrm>
            <a:off x="569714" y="6373892"/>
            <a:ext cx="9339382" cy="455533"/>
          </a:xfrm>
          <a:prstGeom prst="rect">
            <a:avLst/>
          </a:prstGeom>
          <a:noFill/>
          <a:ln/>
        </p:spPr>
        <p:txBody>
          <a:bodyPr wrap="square" lIns="0" tIns="0" rIns="0" bIns="0" rtlCol="0" anchor="t"/>
          <a:lstStyle/>
          <a:p>
            <a:pPr marL="0" indent="0" algn="l">
              <a:lnSpc>
                <a:spcPts val="1750"/>
              </a:lnSpc>
              <a:buNone/>
            </a:pPr>
            <a:r>
              <a:rPr lang="en-US" sz="1100" dirty="0">
                <a:solidFill>
                  <a:srgbClr val="D9E1FF"/>
                </a:solidFill>
                <a:latin typeface="Martel Sans Light" pitchFamily="34" charset="0"/>
                <a:ea typeface="Martel Sans Light" pitchFamily="34" charset="-122"/>
                <a:cs typeface="Martel Sans Light" pitchFamily="34" charset="-120"/>
              </a:rPr>
              <a:t>High-volume items don't always translate to highest revenue, revealing pricing optimization opportunities. Classic Deluxe's 2.5K quantity with moderate revenue suggests potential for premium pricing on popular items.</a:t>
            </a:r>
            <a:endParaRPr lang="en-US" sz="1100" dirty="0"/>
          </a:p>
        </p:txBody>
      </p:sp>
      <p:pic>
        <p:nvPicPr>
          <p:cNvPr id="19" name="Image 4" descr="preencoded.png"/>
          <p:cNvPicPr>
            <a:picLocks noChangeAspect="1"/>
          </p:cNvPicPr>
          <p:nvPr/>
        </p:nvPicPr>
        <p:blipFill>
          <a:blip r:embed="rId4"/>
          <a:stretch>
            <a:fillRect/>
          </a:stretch>
        </p:blipFill>
        <p:spPr>
          <a:xfrm>
            <a:off x="10264140" y="1367076"/>
            <a:ext cx="3804047" cy="3804047"/>
          </a:xfrm>
          <a:prstGeom prst="rect">
            <a:avLst/>
          </a:prstGeom>
        </p:spPr>
      </p:pic>
      <p:sp>
        <p:nvSpPr>
          <p:cNvPr id="20" name="Text 13"/>
          <p:cNvSpPr/>
          <p:nvPr/>
        </p:nvSpPr>
        <p:spPr>
          <a:xfrm>
            <a:off x="569714" y="7256502"/>
            <a:ext cx="13490972" cy="455533"/>
          </a:xfrm>
          <a:prstGeom prst="rect">
            <a:avLst/>
          </a:prstGeom>
          <a:noFill/>
          <a:ln/>
        </p:spPr>
        <p:txBody>
          <a:bodyPr wrap="square" lIns="0" tIns="0" rIns="0" bIns="0" rtlCol="0" anchor="t"/>
          <a:lstStyle/>
          <a:p>
            <a:pPr marL="0" indent="0" algn="l">
              <a:lnSpc>
                <a:spcPts val="1750"/>
              </a:lnSpc>
              <a:buNone/>
            </a:pPr>
            <a:r>
              <a:rPr lang="en-US" sz="1100" dirty="0">
                <a:solidFill>
                  <a:srgbClr val="D9E1FF"/>
                </a:solidFill>
                <a:latin typeface="Martel Sans Light" pitchFamily="34" charset="0"/>
                <a:ea typeface="Martel Sans Light" pitchFamily="34" charset="-122"/>
                <a:cs typeface="Martel Sans Light" pitchFamily="34" charset="-120"/>
              </a:rPr>
              <a:t>The revenue leadership of Thai Chicken and Barbecue validates our premium positioning strategy while maintaining healthy order volumes. This success pattern suggests expanding Asian fusion offerings and enhancing classic favorites with premium ingredients. The consistent 2.3-2.4K order range across top performers indicates optimal market positioning without overpricing.</a:t>
            </a:r>
            <a:endParaRPr lang="en-US" sz="11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10684" y="622102"/>
            <a:ext cx="11142583" cy="522684"/>
          </a:xfrm>
          <a:prstGeom prst="rect">
            <a:avLst/>
          </a:prstGeom>
          <a:noFill/>
          <a:ln/>
        </p:spPr>
        <p:txBody>
          <a:bodyPr wrap="none" lIns="0" tIns="0" rIns="0" bIns="0" rtlCol="0" anchor="t"/>
          <a:lstStyle/>
          <a:p>
            <a:pPr marL="0" indent="0" algn="l">
              <a:lnSpc>
                <a:spcPts val="4100"/>
              </a:lnSpc>
              <a:buNone/>
            </a:pPr>
            <a:r>
              <a:rPr lang="en-US" sz="3250" dirty="0">
                <a:solidFill>
                  <a:srgbClr val="FFFFFF"/>
                </a:solidFill>
                <a:latin typeface="Kanit" pitchFamily="34" charset="0"/>
                <a:ea typeface="Kanit" pitchFamily="34" charset="-122"/>
                <a:cs typeface="Kanit" pitchFamily="34" charset="-120"/>
              </a:rPr>
              <a:t>Underperformer Analysis: Menu Optimization Opportunities</a:t>
            </a:r>
            <a:endParaRPr lang="en-US" sz="3250" dirty="0"/>
          </a:p>
        </p:txBody>
      </p:sp>
      <p:sp>
        <p:nvSpPr>
          <p:cNvPr id="3" name="Shape 1"/>
          <p:cNvSpPr/>
          <p:nvPr/>
        </p:nvSpPr>
        <p:spPr>
          <a:xfrm>
            <a:off x="710684" y="1500068"/>
            <a:ext cx="6515695" cy="2296477"/>
          </a:xfrm>
          <a:prstGeom prst="roundRect">
            <a:avLst>
              <a:gd name="adj" fmla="val 4778"/>
            </a:avLst>
          </a:prstGeom>
          <a:solidFill>
            <a:srgbClr val="100C35"/>
          </a:solidFill>
          <a:ln w="22860">
            <a:solidFill>
              <a:srgbClr val="8C98CA"/>
            </a:solidFill>
            <a:prstDash val="solid"/>
          </a:ln>
        </p:spPr>
      </p:sp>
      <p:sp>
        <p:nvSpPr>
          <p:cNvPr id="4" name="Shape 2"/>
          <p:cNvSpPr/>
          <p:nvPr/>
        </p:nvSpPr>
        <p:spPr>
          <a:xfrm>
            <a:off x="687824" y="1500068"/>
            <a:ext cx="91440" cy="2296477"/>
          </a:xfrm>
          <a:prstGeom prst="roundRect">
            <a:avLst>
              <a:gd name="adj" fmla="val 29149"/>
            </a:avLst>
          </a:prstGeom>
          <a:solidFill>
            <a:srgbClr val="8C98CA"/>
          </a:solidFill>
          <a:ln/>
        </p:spPr>
      </p:sp>
      <p:sp>
        <p:nvSpPr>
          <p:cNvPr id="5" name="Text 3"/>
          <p:cNvSpPr/>
          <p:nvPr/>
        </p:nvSpPr>
        <p:spPr>
          <a:xfrm>
            <a:off x="979765" y="1700570"/>
            <a:ext cx="3226475" cy="261342"/>
          </a:xfrm>
          <a:prstGeom prst="rect">
            <a:avLst/>
          </a:prstGeom>
          <a:noFill/>
          <a:ln/>
        </p:spPr>
        <p:txBody>
          <a:bodyPr wrap="none" lIns="0" tIns="0" rIns="0" bIns="0" rtlCol="0" anchor="t"/>
          <a:lstStyle/>
          <a:p>
            <a:pPr marL="0" indent="0" algn="l">
              <a:lnSpc>
                <a:spcPts val="2050"/>
              </a:lnSpc>
              <a:buNone/>
            </a:pPr>
            <a:r>
              <a:rPr lang="en-US" sz="1600" dirty="0">
                <a:solidFill>
                  <a:srgbClr val="D9E1FF"/>
                </a:solidFill>
                <a:latin typeface="Kanit" pitchFamily="34" charset="0"/>
                <a:ea typeface="Kanit" pitchFamily="34" charset="-122"/>
                <a:cs typeface="Kanit" pitchFamily="34" charset="-120"/>
              </a:rPr>
              <a:t>Brie Carre: Critical Underperformer</a:t>
            </a:r>
            <a:endParaRPr lang="en-US" sz="1600" dirty="0"/>
          </a:p>
        </p:txBody>
      </p:sp>
      <p:sp>
        <p:nvSpPr>
          <p:cNvPr id="6" name="Text 4"/>
          <p:cNvSpPr/>
          <p:nvPr/>
        </p:nvSpPr>
        <p:spPr>
          <a:xfrm>
            <a:off x="979765" y="2068473"/>
            <a:ext cx="6046113" cy="284202"/>
          </a:xfrm>
          <a:prstGeom prst="rect">
            <a:avLst/>
          </a:prstGeom>
          <a:noFill/>
          <a:ln/>
        </p:spPr>
        <p:txBody>
          <a:bodyPr wrap="none" lIns="0" tIns="0" rIns="0" bIns="0" rtlCol="0" anchor="t"/>
          <a:lstStyle/>
          <a:p>
            <a:pPr marL="0" indent="0" algn="l">
              <a:lnSpc>
                <a:spcPts val="2200"/>
              </a:lnSpc>
              <a:buNone/>
            </a:pPr>
            <a:r>
              <a:rPr lang="en-US" sz="1350" b="1" dirty="0">
                <a:solidFill>
                  <a:srgbClr val="D9E1FF"/>
                </a:solidFill>
                <a:latin typeface="Martel Sans Light" pitchFamily="34" charset="0"/>
                <a:ea typeface="Martel Sans Light" pitchFamily="34" charset="-122"/>
                <a:cs typeface="Martel Sans Light" pitchFamily="34" charset="-120"/>
              </a:rPr>
              <a:t>Revenue:</a:t>
            </a:r>
            <a:r>
              <a:rPr lang="en-US" sz="1350" dirty="0">
                <a:solidFill>
                  <a:srgbClr val="D9E1FF"/>
                </a:solidFill>
                <a:latin typeface="Martel Sans Light" pitchFamily="34" charset="0"/>
                <a:ea typeface="Martel Sans Light" pitchFamily="34" charset="-122"/>
                <a:cs typeface="Martel Sans Light" pitchFamily="34" charset="-120"/>
              </a:rPr>
              <a:t> $12K (lowest) | </a:t>
            </a:r>
            <a:r>
              <a:rPr lang="en-US" sz="1350" b="1" dirty="0">
                <a:solidFill>
                  <a:srgbClr val="D9E1FF"/>
                </a:solidFill>
                <a:latin typeface="Martel Sans Light" pitchFamily="34" charset="0"/>
                <a:ea typeface="Martel Sans Light" pitchFamily="34" charset="-122"/>
                <a:cs typeface="Martel Sans Light" pitchFamily="34" charset="-120"/>
              </a:rPr>
              <a:t>Quantity:</a:t>
            </a:r>
            <a:r>
              <a:rPr lang="en-US" sz="1350" dirty="0">
                <a:solidFill>
                  <a:srgbClr val="D9E1FF"/>
                </a:solidFill>
                <a:latin typeface="Martel Sans Light" pitchFamily="34" charset="0"/>
                <a:ea typeface="Martel Sans Light" pitchFamily="34" charset="-122"/>
                <a:cs typeface="Martel Sans Light" pitchFamily="34" charset="-120"/>
              </a:rPr>
              <a:t> 490 | </a:t>
            </a:r>
            <a:r>
              <a:rPr lang="en-US" sz="1350" b="1" dirty="0">
                <a:solidFill>
                  <a:srgbClr val="D9E1FF"/>
                </a:solidFill>
                <a:latin typeface="Martel Sans Light" pitchFamily="34" charset="0"/>
                <a:ea typeface="Martel Sans Light" pitchFamily="34" charset="-122"/>
                <a:cs typeface="Martel Sans Light" pitchFamily="34" charset="-120"/>
              </a:rPr>
              <a:t>Orders:</a:t>
            </a:r>
            <a:r>
              <a:rPr lang="en-US" sz="1350" dirty="0">
                <a:solidFill>
                  <a:srgbClr val="D9E1FF"/>
                </a:solidFill>
                <a:latin typeface="Martel Sans Light" pitchFamily="34" charset="0"/>
                <a:ea typeface="Martel Sans Light" pitchFamily="34" charset="-122"/>
                <a:cs typeface="Martel Sans Light" pitchFamily="34" charset="-120"/>
              </a:rPr>
              <a:t> 480</a:t>
            </a:r>
            <a:endParaRPr lang="en-US" sz="1350" dirty="0"/>
          </a:p>
        </p:txBody>
      </p:sp>
      <p:sp>
        <p:nvSpPr>
          <p:cNvPr id="7" name="Text 5"/>
          <p:cNvSpPr/>
          <p:nvPr/>
        </p:nvSpPr>
        <p:spPr>
          <a:xfrm>
            <a:off x="979765" y="2459236"/>
            <a:ext cx="6046113" cy="1136809"/>
          </a:xfrm>
          <a:prstGeom prst="rect">
            <a:avLst/>
          </a:prstGeom>
          <a:noFill/>
          <a:ln/>
        </p:spPr>
        <p:txBody>
          <a:bodyPr wrap="square" lIns="0" tIns="0" rIns="0" bIns="0" rtlCol="0" anchor="t"/>
          <a:lstStyle/>
          <a:p>
            <a:pPr marL="0" indent="0" algn="l">
              <a:lnSpc>
                <a:spcPts val="2200"/>
              </a:lnSpc>
              <a:buNone/>
            </a:pPr>
            <a:r>
              <a:rPr lang="en-US" sz="1350" dirty="0">
                <a:solidFill>
                  <a:srgbClr val="D9E1FF"/>
                </a:solidFill>
                <a:latin typeface="Martel Sans Light" pitchFamily="34" charset="0"/>
                <a:ea typeface="Martel Sans Light" pitchFamily="34" charset="-122"/>
                <a:cs typeface="Martel Sans Light" pitchFamily="34" charset="-120"/>
              </a:rPr>
              <a:t>Dramatic underperformance across all metrics suggests niche premium positioning failed to resonate with customer base. Consider immediate discontinuation or complete reformulation with more accessible ingredients while maintaining upscale positioning.</a:t>
            </a:r>
            <a:endParaRPr lang="en-US" sz="1350" dirty="0"/>
          </a:p>
        </p:txBody>
      </p:sp>
      <p:sp>
        <p:nvSpPr>
          <p:cNvPr id="8" name="Shape 6"/>
          <p:cNvSpPr/>
          <p:nvPr/>
        </p:nvSpPr>
        <p:spPr>
          <a:xfrm>
            <a:off x="7404021" y="1500068"/>
            <a:ext cx="6515695" cy="2296477"/>
          </a:xfrm>
          <a:prstGeom prst="roundRect">
            <a:avLst>
              <a:gd name="adj" fmla="val 4778"/>
            </a:avLst>
          </a:prstGeom>
          <a:solidFill>
            <a:srgbClr val="100C35"/>
          </a:solidFill>
          <a:ln w="22860">
            <a:solidFill>
              <a:srgbClr val="8C98CA"/>
            </a:solidFill>
            <a:prstDash val="solid"/>
          </a:ln>
        </p:spPr>
      </p:sp>
      <p:sp>
        <p:nvSpPr>
          <p:cNvPr id="9" name="Shape 7"/>
          <p:cNvSpPr/>
          <p:nvPr/>
        </p:nvSpPr>
        <p:spPr>
          <a:xfrm>
            <a:off x="7381161" y="1500068"/>
            <a:ext cx="91440" cy="2296477"/>
          </a:xfrm>
          <a:prstGeom prst="roundRect">
            <a:avLst>
              <a:gd name="adj" fmla="val 29149"/>
            </a:avLst>
          </a:prstGeom>
          <a:solidFill>
            <a:srgbClr val="8C98CA"/>
          </a:solidFill>
          <a:ln/>
        </p:spPr>
      </p:sp>
      <p:sp>
        <p:nvSpPr>
          <p:cNvPr id="10" name="Text 8"/>
          <p:cNvSpPr/>
          <p:nvPr/>
        </p:nvSpPr>
        <p:spPr>
          <a:xfrm>
            <a:off x="7673102" y="1700570"/>
            <a:ext cx="3270052" cy="261342"/>
          </a:xfrm>
          <a:prstGeom prst="rect">
            <a:avLst/>
          </a:prstGeom>
          <a:noFill/>
          <a:ln/>
        </p:spPr>
        <p:txBody>
          <a:bodyPr wrap="none" lIns="0" tIns="0" rIns="0" bIns="0" rtlCol="0" anchor="t"/>
          <a:lstStyle/>
          <a:p>
            <a:pPr marL="0" indent="0" algn="l">
              <a:lnSpc>
                <a:spcPts val="2050"/>
              </a:lnSpc>
              <a:buNone/>
            </a:pPr>
            <a:r>
              <a:rPr lang="en-US" sz="1600" dirty="0">
                <a:solidFill>
                  <a:srgbClr val="D9E1FF"/>
                </a:solidFill>
                <a:latin typeface="Kanit" pitchFamily="34" charset="0"/>
                <a:ea typeface="Kanit" pitchFamily="34" charset="-122"/>
                <a:cs typeface="Kanit" pitchFamily="34" charset="-120"/>
              </a:rPr>
              <a:t>Mediterranean &amp; Spinach Struggles</a:t>
            </a:r>
            <a:endParaRPr lang="en-US" sz="1600" dirty="0"/>
          </a:p>
        </p:txBody>
      </p:sp>
      <p:sp>
        <p:nvSpPr>
          <p:cNvPr id="11" name="Text 9"/>
          <p:cNvSpPr/>
          <p:nvPr/>
        </p:nvSpPr>
        <p:spPr>
          <a:xfrm>
            <a:off x="7673102" y="2068473"/>
            <a:ext cx="6046113" cy="284202"/>
          </a:xfrm>
          <a:prstGeom prst="rect">
            <a:avLst/>
          </a:prstGeom>
          <a:noFill/>
          <a:ln/>
        </p:spPr>
        <p:txBody>
          <a:bodyPr wrap="none" lIns="0" tIns="0" rIns="0" bIns="0" rtlCol="0" anchor="t"/>
          <a:lstStyle/>
          <a:p>
            <a:pPr marL="0" indent="0" algn="l">
              <a:lnSpc>
                <a:spcPts val="2200"/>
              </a:lnSpc>
              <a:buNone/>
            </a:pPr>
            <a:r>
              <a:rPr lang="en-US" sz="1350" b="1" dirty="0">
                <a:solidFill>
                  <a:srgbClr val="D9E1FF"/>
                </a:solidFill>
                <a:latin typeface="Martel Sans Light" pitchFamily="34" charset="0"/>
                <a:ea typeface="Martel Sans Light" pitchFamily="34" charset="-122"/>
                <a:cs typeface="Martel Sans Light" pitchFamily="34" charset="-120"/>
              </a:rPr>
              <a:t>Revenue Range:</a:t>
            </a:r>
            <a:r>
              <a:rPr lang="en-US" sz="1350" dirty="0">
                <a:solidFill>
                  <a:srgbClr val="D9E1FF"/>
                </a:solidFill>
                <a:latin typeface="Martel Sans Light" pitchFamily="34" charset="0"/>
                <a:ea typeface="Martel Sans Light" pitchFamily="34" charset="-122"/>
                <a:cs typeface="Martel Sans Light" pitchFamily="34" charset="-120"/>
              </a:rPr>
              <a:t> $14K-16K | </a:t>
            </a:r>
            <a:r>
              <a:rPr lang="en-US" sz="1350" b="1" dirty="0">
                <a:solidFill>
                  <a:srgbClr val="D9E1FF"/>
                </a:solidFill>
                <a:latin typeface="Martel Sans Light" pitchFamily="34" charset="0"/>
                <a:ea typeface="Martel Sans Light" pitchFamily="34" charset="-122"/>
                <a:cs typeface="Martel Sans Light" pitchFamily="34" charset="-120"/>
              </a:rPr>
              <a:t>Pattern:</a:t>
            </a:r>
            <a:r>
              <a:rPr lang="en-US" sz="1350" dirty="0">
                <a:solidFill>
                  <a:srgbClr val="D9E1FF"/>
                </a:solidFill>
                <a:latin typeface="Martel Sans Light" pitchFamily="34" charset="0"/>
                <a:ea typeface="Martel Sans Light" pitchFamily="34" charset="-122"/>
                <a:cs typeface="Martel Sans Light" pitchFamily="34" charset="-120"/>
              </a:rPr>
              <a:t> Consistent weakness</a:t>
            </a:r>
            <a:endParaRPr lang="en-US" sz="1350" dirty="0"/>
          </a:p>
        </p:txBody>
      </p:sp>
      <p:sp>
        <p:nvSpPr>
          <p:cNvPr id="12" name="Text 10"/>
          <p:cNvSpPr/>
          <p:nvPr/>
        </p:nvSpPr>
        <p:spPr>
          <a:xfrm>
            <a:off x="7673102" y="2459236"/>
            <a:ext cx="6046113" cy="1136809"/>
          </a:xfrm>
          <a:prstGeom prst="rect">
            <a:avLst/>
          </a:prstGeom>
          <a:noFill/>
          <a:ln/>
        </p:spPr>
        <p:txBody>
          <a:bodyPr wrap="square" lIns="0" tIns="0" rIns="0" bIns="0" rtlCol="0" anchor="t"/>
          <a:lstStyle/>
          <a:p>
            <a:pPr marL="0" indent="0" algn="l">
              <a:lnSpc>
                <a:spcPts val="2200"/>
              </a:lnSpc>
              <a:buNone/>
            </a:pPr>
            <a:r>
              <a:rPr lang="en-US" sz="1350" dirty="0">
                <a:solidFill>
                  <a:srgbClr val="D9E1FF"/>
                </a:solidFill>
                <a:latin typeface="Martel Sans Light" pitchFamily="34" charset="0"/>
                <a:ea typeface="Martel Sans Light" pitchFamily="34" charset="-122"/>
                <a:cs typeface="Martel Sans Light" pitchFamily="34" charset="-120"/>
              </a:rPr>
              <a:t>Health-focused options underperforming despite growing wellness trends. May require flavor enhancement, ingredient upgrades, or repositioning as "fresh &amp; flavorful" rather than purely health-focused to broaden appeal beyond health-conscious segment.</a:t>
            </a:r>
            <a:endParaRPr lang="en-US" sz="1350" dirty="0"/>
          </a:p>
        </p:txBody>
      </p:sp>
      <p:sp>
        <p:nvSpPr>
          <p:cNvPr id="13" name="Shape 11"/>
          <p:cNvSpPr/>
          <p:nvPr/>
        </p:nvSpPr>
        <p:spPr>
          <a:xfrm>
            <a:off x="710684" y="3974187"/>
            <a:ext cx="6515695" cy="2296477"/>
          </a:xfrm>
          <a:prstGeom prst="roundRect">
            <a:avLst>
              <a:gd name="adj" fmla="val 4778"/>
            </a:avLst>
          </a:prstGeom>
          <a:solidFill>
            <a:srgbClr val="100C35"/>
          </a:solidFill>
          <a:ln w="22860">
            <a:solidFill>
              <a:srgbClr val="8C98CA"/>
            </a:solidFill>
            <a:prstDash val="solid"/>
          </a:ln>
        </p:spPr>
      </p:sp>
      <p:sp>
        <p:nvSpPr>
          <p:cNvPr id="14" name="Shape 12"/>
          <p:cNvSpPr/>
          <p:nvPr/>
        </p:nvSpPr>
        <p:spPr>
          <a:xfrm>
            <a:off x="687824" y="3974187"/>
            <a:ext cx="91440" cy="2296477"/>
          </a:xfrm>
          <a:prstGeom prst="roundRect">
            <a:avLst>
              <a:gd name="adj" fmla="val 29149"/>
            </a:avLst>
          </a:prstGeom>
          <a:solidFill>
            <a:srgbClr val="8C98CA"/>
          </a:solidFill>
          <a:ln/>
        </p:spPr>
      </p:sp>
      <p:sp>
        <p:nvSpPr>
          <p:cNvPr id="15" name="Text 13"/>
          <p:cNvSpPr/>
          <p:nvPr/>
        </p:nvSpPr>
        <p:spPr>
          <a:xfrm>
            <a:off x="979765" y="4174688"/>
            <a:ext cx="2090499" cy="261342"/>
          </a:xfrm>
          <a:prstGeom prst="rect">
            <a:avLst/>
          </a:prstGeom>
          <a:noFill/>
          <a:ln/>
        </p:spPr>
        <p:txBody>
          <a:bodyPr wrap="none" lIns="0" tIns="0" rIns="0" bIns="0" rtlCol="0" anchor="t"/>
          <a:lstStyle/>
          <a:p>
            <a:pPr marL="0" indent="0" algn="l">
              <a:lnSpc>
                <a:spcPts val="2050"/>
              </a:lnSpc>
              <a:buNone/>
            </a:pPr>
            <a:r>
              <a:rPr lang="en-US" sz="1600" dirty="0">
                <a:solidFill>
                  <a:srgbClr val="D9E1FF"/>
                </a:solidFill>
                <a:latin typeface="Kanit" pitchFamily="34" charset="0"/>
                <a:ea typeface="Kanit" pitchFamily="34" charset="-122"/>
                <a:cs typeface="Kanit" pitchFamily="34" charset="-120"/>
              </a:rPr>
              <a:t>Green Garden Options</a:t>
            </a:r>
            <a:endParaRPr lang="en-US" sz="1600" dirty="0"/>
          </a:p>
        </p:txBody>
      </p:sp>
      <p:sp>
        <p:nvSpPr>
          <p:cNvPr id="16" name="Text 14"/>
          <p:cNvSpPr/>
          <p:nvPr/>
        </p:nvSpPr>
        <p:spPr>
          <a:xfrm>
            <a:off x="979765" y="4542592"/>
            <a:ext cx="6046113" cy="284202"/>
          </a:xfrm>
          <a:prstGeom prst="rect">
            <a:avLst/>
          </a:prstGeom>
          <a:noFill/>
          <a:ln/>
        </p:spPr>
        <p:txBody>
          <a:bodyPr wrap="none" lIns="0" tIns="0" rIns="0" bIns="0" rtlCol="0" anchor="t"/>
          <a:lstStyle/>
          <a:p>
            <a:pPr marL="0" indent="0" algn="l">
              <a:lnSpc>
                <a:spcPts val="2200"/>
              </a:lnSpc>
              <a:buNone/>
            </a:pPr>
            <a:r>
              <a:rPr lang="en-US" sz="1350" b="1" dirty="0">
                <a:solidFill>
                  <a:srgbClr val="D9E1FF"/>
                </a:solidFill>
                <a:latin typeface="Martel Sans Light" pitchFamily="34" charset="0"/>
                <a:ea typeface="Martel Sans Light" pitchFamily="34" charset="-122"/>
                <a:cs typeface="Martel Sans Light" pitchFamily="34" charset="-120"/>
              </a:rPr>
              <a:t>Revenue:</a:t>
            </a:r>
            <a:r>
              <a:rPr lang="en-US" sz="1350" dirty="0">
                <a:solidFill>
                  <a:srgbClr val="D9E1FF"/>
                </a:solidFill>
                <a:latin typeface="Martel Sans Light" pitchFamily="34" charset="0"/>
                <a:ea typeface="Martel Sans Light" pitchFamily="34" charset="-122"/>
                <a:cs typeface="Martel Sans Light" pitchFamily="34" charset="-120"/>
              </a:rPr>
              <a:t> $14K | </a:t>
            </a:r>
            <a:r>
              <a:rPr lang="en-US" sz="1350" b="1" dirty="0">
                <a:solidFill>
                  <a:srgbClr val="D9E1FF"/>
                </a:solidFill>
                <a:latin typeface="Martel Sans Light" pitchFamily="34" charset="0"/>
                <a:ea typeface="Martel Sans Light" pitchFamily="34" charset="-122"/>
                <a:cs typeface="Martel Sans Light" pitchFamily="34" charset="-120"/>
              </a:rPr>
              <a:t>Volume:</a:t>
            </a:r>
            <a:r>
              <a:rPr lang="en-US" sz="1350" dirty="0">
                <a:solidFill>
                  <a:srgbClr val="D9E1FF"/>
                </a:solidFill>
                <a:latin typeface="Martel Sans Light" pitchFamily="34" charset="0"/>
                <a:ea typeface="Martel Sans Light" pitchFamily="34" charset="-122"/>
                <a:cs typeface="Martel Sans Light" pitchFamily="34" charset="-120"/>
              </a:rPr>
              <a:t> 900-960 range</a:t>
            </a:r>
            <a:endParaRPr lang="en-US" sz="1350" dirty="0"/>
          </a:p>
        </p:txBody>
      </p:sp>
      <p:sp>
        <p:nvSpPr>
          <p:cNvPr id="17" name="Text 15"/>
          <p:cNvSpPr/>
          <p:nvPr/>
        </p:nvSpPr>
        <p:spPr>
          <a:xfrm>
            <a:off x="979765" y="4933355"/>
            <a:ext cx="6046113" cy="1136809"/>
          </a:xfrm>
          <a:prstGeom prst="rect">
            <a:avLst/>
          </a:prstGeom>
          <a:noFill/>
          <a:ln/>
        </p:spPr>
        <p:txBody>
          <a:bodyPr wrap="square" lIns="0" tIns="0" rIns="0" bIns="0" rtlCol="0" anchor="t"/>
          <a:lstStyle/>
          <a:p>
            <a:pPr marL="0" indent="0" algn="l">
              <a:lnSpc>
                <a:spcPts val="2200"/>
              </a:lnSpc>
              <a:buNone/>
            </a:pPr>
            <a:r>
              <a:rPr lang="en-US" sz="1350" dirty="0">
                <a:solidFill>
                  <a:srgbClr val="D9E1FF"/>
                </a:solidFill>
                <a:latin typeface="Martel Sans Light" pitchFamily="34" charset="0"/>
                <a:ea typeface="Martel Sans Light" pitchFamily="34" charset="-122"/>
                <a:cs typeface="Martel Sans Light" pitchFamily="34" charset="-120"/>
              </a:rPr>
              <a:t>Vegetable-heavy pizzas struggle with revenue generation despite reasonable order frequency. Consider adding protein options, premium cheese upgrades, or repositioning as "garden fresh" with enhanced flavor profiles to increase per-pizza value.</a:t>
            </a:r>
            <a:endParaRPr lang="en-US" sz="1350" dirty="0"/>
          </a:p>
        </p:txBody>
      </p:sp>
      <p:sp>
        <p:nvSpPr>
          <p:cNvPr id="18" name="Shape 16"/>
          <p:cNvSpPr/>
          <p:nvPr/>
        </p:nvSpPr>
        <p:spPr>
          <a:xfrm>
            <a:off x="7404021" y="3974187"/>
            <a:ext cx="6515695" cy="2296477"/>
          </a:xfrm>
          <a:prstGeom prst="roundRect">
            <a:avLst>
              <a:gd name="adj" fmla="val 4778"/>
            </a:avLst>
          </a:prstGeom>
          <a:solidFill>
            <a:srgbClr val="100C35"/>
          </a:solidFill>
          <a:ln w="22860">
            <a:solidFill>
              <a:srgbClr val="8C98CA"/>
            </a:solidFill>
            <a:prstDash val="solid"/>
          </a:ln>
        </p:spPr>
      </p:sp>
      <p:sp>
        <p:nvSpPr>
          <p:cNvPr id="19" name="Shape 17"/>
          <p:cNvSpPr/>
          <p:nvPr/>
        </p:nvSpPr>
        <p:spPr>
          <a:xfrm>
            <a:off x="7381161" y="3974187"/>
            <a:ext cx="91440" cy="2296477"/>
          </a:xfrm>
          <a:prstGeom prst="roundRect">
            <a:avLst>
              <a:gd name="adj" fmla="val 29149"/>
            </a:avLst>
          </a:prstGeom>
          <a:solidFill>
            <a:srgbClr val="8C98CA"/>
          </a:solidFill>
          <a:ln/>
        </p:spPr>
      </p:sp>
      <p:sp>
        <p:nvSpPr>
          <p:cNvPr id="20" name="Text 18"/>
          <p:cNvSpPr/>
          <p:nvPr/>
        </p:nvSpPr>
        <p:spPr>
          <a:xfrm>
            <a:off x="7673102" y="4174688"/>
            <a:ext cx="2090499" cy="261342"/>
          </a:xfrm>
          <a:prstGeom prst="rect">
            <a:avLst/>
          </a:prstGeom>
          <a:noFill/>
          <a:ln/>
        </p:spPr>
        <p:txBody>
          <a:bodyPr wrap="none" lIns="0" tIns="0" rIns="0" bIns="0" rtlCol="0" anchor="t"/>
          <a:lstStyle/>
          <a:p>
            <a:pPr marL="0" indent="0" algn="l">
              <a:lnSpc>
                <a:spcPts val="2050"/>
              </a:lnSpc>
              <a:buNone/>
            </a:pPr>
            <a:r>
              <a:rPr lang="en-US" sz="1600" dirty="0">
                <a:solidFill>
                  <a:srgbClr val="D9E1FF"/>
                </a:solidFill>
                <a:latin typeface="Kanit" pitchFamily="34" charset="0"/>
                <a:ea typeface="Kanit" pitchFamily="34" charset="-122"/>
                <a:cs typeface="Kanit" pitchFamily="34" charset="-120"/>
              </a:rPr>
              <a:t>Order Frequency Gap</a:t>
            </a:r>
            <a:endParaRPr lang="en-US" sz="1600" dirty="0"/>
          </a:p>
        </p:txBody>
      </p:sp>
      <p:sp>
        <p:nvSpPr>
          <p:cNvPr id="21" name="Text 19"/>
          <p:cNvSpPr/>
          <p:nvPr/>
        </p:nvSpPr>
        <p:spPr>
          <a:xfrm>
            <a:off x="7673102" y="4542592"/>
            <a:ext cx="6046113" cy="284202"/>
          </a:xfrm>
          <a:prstGeom prst="rect">
            <a:avLst/>
          </a:prstGeom>
          <a:noFill/>
          <a:ln/>
        </p:spPr>
        <p:txBody>
          <a:bodyPr wrap="none" lIns="0" tIns="0" rIns="0" bIns="0" rtlCol="0" anchor="t"/>
          <a:lstStyle/>
          <a:p>
            <a:pPr marL="0" indent="0" algn="l">
              <a:lnSpc>
                <a:spcPts val="2200"/>
              </a:lnSpc>
              <a:buNone/>
            </a:pPr>
            <a:r>
              <a:rPr lang="en-US" sz="1350" b="1" dirty="0">
                <a:solidFill>
                  <a:srgbClr val="D9E1FF"/>
                </a:solidFill>
                <a:latin typeface="Martel Sans Light" pitchFamily="34" charset="0"/>
                <a:ea typeface="Martel Sans Light" pitchFamily="34" charset="-122"/>
                <a:cs typeface="Martel Sans Light" pitchFamily="34" charset="-120"/>
              </a:rPr>
              <a:t>Bottom Range:</a:t>
            </a:r>
            <a:r>
              <a:rPr lang="en-US" sz="1350" dirty="0">
                <a:solidFill>
                  <a:srgbClr val="D9E1FF"/>
                </a:solidFill>
                <a:latin typeface="Martel Sans Light" pitchFamily="34" charset="0"/>
                <a:ea typeface="Martel Sans Light" pitchFamily="34" charset="-122"/>
                <a:cs typeface="Martel Sans Light" pitchFamily="34" charset="-120"/>
              </a:rPr>
              <a:t> 480-918 orders vs. </a:t>
            </a:r>
            <a:r>
              <a:rPr lang="en-US" sz="1350" b="1" dirty="0">
                <a:solidFill>
                  <a:srgbClr val="D9E1FF"/>
                </a:solidFill>
                <a:latin typeface="Martel Sans Light" pitchFamily="34" charset="0"/>
                <a:ea typeface="Martel Sans Light" pitchFamily="34" charset="-122"/>
                <a:cs typeface="Martel Sans Light" pitchFamily="34" charset="-120"/>
              </a:rPr>
              <a:t>Top Range:</a:t>
            </a:r>
            <a:r>
              <a:rPr lang="en-US" sz="1350" dirty="0">
                <a:solidFill>
                  <a:srgbClr val="D9E1FF"/>
                </a:solidFill>
                <a:latin typeface="Martel Sans Light" pitchFamily="34" charset="0"/>
                <a:ea typeface="Martel Sans Light" pitchFamily="34" charset="-122"/>
                <a:cs typeface="Martel Sans Light" pitchFamily="34" charset="-120"/>
              </a:rPr>
              <a:t> 2,300+ orders</a:t>
            </a:r>
            <a:endParaRPr lang="en-US" sz="1350" dirty="0"/>
          </a:p>
        </p:txBody>
      </p:sp>
      <p:sp>
        <p:nvSpPr>
          <p:cNvPr id="22" name="Text 20"/>
          <p:cNvSpPr/>
          <p:nvPr/>
        </p:nvSpPr>
        <p:spPr>
          <a:xfrm>
            <a:off x="7673102" y="4933355"/>
            <a:ext cx="6046113" cy="1136809"/>
          </a:xfrm>
          <a:prstGeom prst="rect">
            <a:avLst/>
          </a:prstGeom>
          <a:noFill/>
          <a:ln/>
        </p:spPr>
        <p:txBody>
          <a:bodyPr wrap="square" lIns="0" tIns="0" rIns="0" bIns="0" rtlCol="0" anchor="t"/>
          <a:lstStyle/>
          <a:p>
            <a:pPr marL="0" indent="0" algn="l">
              <a:lnSpc>
                <a:spcPts val="2200"/>
              </a:lnSpc>
              <a:buNone/>
            </a:pPr>
            <a:r>
              <a:rPr lang="en-US" sz="1350" dirty="0">
                <a:solidFill>
                  <a:srgbClr val="D9E1FF"/>
                </a:solidFill>
                <a:latin typeface="Martel Sans Light" pitchFamily="34" charset="0"/>
                <a:ea typeface="Martel Sans Light" pitchFamily="34" charset="-122"/>
                <a:cs typeface="Martel Sans Light" pitchFamily="34" charset="-120"/>
              </a:rPr>
              <a:t>Significant performance gap indicates these items lack mass appeal. Priority should be given to reformulation or elimination to focus resources on higher-performing options and reduce operational complexity.</a:t>
            </a:r>
            <a:endParaRPr lang="en-US" sz="1350" dirty="0"/>
          </a:p>
        </p:txBody>
      </p:sp>
      <p:sp>
        <p:nvSpPr>
          <p:cNvPr id="23" name="Text 21"/>
          <p:cNvSpPr/>
          <p:nvPr/>
        </p:nvSpPr>
        <p:spPr>
          <a:xfrm>
            <a:off x="710684" y="6470571"/>
            <a:ext cx="13209032" cy="1136809"/>
          </a:xfrm>
          <a:prstGeom prst="rect">
            <a:avLst/>
          </a:prstGeom>
          <a:noFill/>
          <a:ln/>
        </p:spPr>
        <p:txBody>
          <a:bodyPr wrap="square" lIns="0" tIns="0" rIns="0" bIns="0" rtlCol="0" anchor="t"/>
          <a:lstStyle/>
          <a:p>
            <a:pPr marL="0" indent="0" algn="l">
              <a:lnSpc>
                <a:spcPts val="2200"/>
              </a:lnSpc>
              <a:buNone/>
            </a:pPr>
            <a:r>
              <a:rPr lang="en-US" sz="1350" dirty="0">
                <a:solidFill>
                  <a:srgbClr val="D9E1FF"/>
                </a:solidFill>
                <a:latin typeface="Martel Sans Light" pitchFamily="34" charset="0"/>
                <a:ea typeface="Martel Sans Light" pitchFamily="34" charset="-122"/>
                <a:cs typeface="Martel Sans Light" pitchFamily="34" charset="-120"/>
              </a:rPr>
              <a:t>Bottom five performers show consistent weakness across revenue, volume, and order frequency metrics. The 480-918 order range represents less than 40% of top performer volumes, indicating fundamental market mismatch. Immediate action required includes discontinuing Brie Carre, reformulating health-focused options with enhanced flavors, and conducting market research on vegetarian preferences before continuing investment in underperforming vegetable-based options.</a:t>
            </a:r>
            <a:endParaRPr lang="en-US" sz="13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76645" y="975836"/>
            <a:ext cx="12803862" cy="571024"/>
          </a:xfrm>
          <a:prstGeom prst="rect">
            <a:avLst/>
          </a:prstGeom>
          <a:noFill/>
          <a:ln/>
        </p:spPr>
        <p:txBody>
          <a:bodyPr wrap="none" lIns="0" tIns="0" rIns="0" bIns="0" rtlCol="0" anchor="t"/>
          <a:lstStyle/>
          <a:p>
            <a:pPr marL="0" indent="0" algn="l">
              <a:lnSpc>
                <a:spcPts val="4450"/>
              </a:lnSpc>
              <a:buNone/>
            </a:pPr>
            <a:r>
              <a:rPr lang="en-US" sz="3550" dirty="0">
                <a:solidFill>
                  <a:srgbClr val="FFFFFF"/>
                </a:solidFill>
                <a:latin typeface="Kanit" pitchFamily="34" charset="0"/>
                <a:ea typeface="Kanit" pitchFamily="34" charset="-122"/>
                <a:cs typeface="Kanit" pitchFamily="34" charset="-120"/>
              </a:rPr>
              <a:t>Strategic Recommendations: Revenue Optimization Framework</a:t>
            </a:r>
            <a:endParaRPr lang="en-US" sz="3550" dirty="0"/>
          </a:p>
        </p:txBody>
      </p:sp>
      <p:pic>
        <p:nvPicPr>
          <p:cNvPr id="3" name="Image 0" descr="preencoded.png"/>
          <p:cNvPicPr>
            <a:picLocks noChangeAspect="1"/>
          </p:cNvPicPr>
          <p:nvPr/>
        </p:nvPicPr>
        <p:blipFill>
          <a:blip r:embed="rId3"/>
          <a:stretch>
            <a:fillRect/>
          </a:stretch>
        </p:blipFill>
        <p:spPr>
          <a:xfrm>
            <a:off x="776645" y="1935123"/>
            <a:ext cx="4358997" cy="776645"/>
          </a:xfrm>
          <a:prstGeom prst="rect">
            <a:avLst/>
          </a:prstGeom>
        </p:spPr>
      </p:pic>
      <p:sp>
        <p:nvSpPr>
          <p:cNvPr id="4" name="Text 1"/>
          <p:cNvSpPr/>
          <p:nvPr/>
        </p:nvSpPr>
        <p:spPr>
          <a:xfrm>
            <a:off x="970717" y="2905839"/>
            <a:ext cx="2333506" cy="285512"/>
          </a:xfrm>
          <a:prstGeom prst="rect">
            <a:avLst/>
          </a:prstGeom>
          <a:noFill/>
          <a:ln/>
        </p:spPr>
        <p:txBody>
          <a:bodyPr wrap="none" lIns="0" tIns="0" rIns="0" bIns="0" rtlCol="0" anchor="t"/>
          <a:lstStyle/>
          <a:p>
            <a:pPr marL="0" indent="0" algn="l">
              <a:lnSpc>
                <a:spcPts val="2200"/>
              </a:lnSpc>
              <a:buNone/>
            </a:pPr>
            <a:r>
              <a:rPr lang="en-US" sz="1750" dirty="0">
                <a:solidFill>
                  <a:srgbClr val="D9E1FF"/>
                </a:solidFill>
                <a:latin typeface="Kanit" pitchFamily="34" charset="0"/>
                <a:ea typeface="Kanit" pitchFamily="34" charset="-122"/>
                <a:cs typeface="Kanit" pitchFamily="34" charset="-120"/>
              </a:rPr>
              <a:t>Operational Excellence</a:t>
            </a:r>
            <a:endParaRPr lang="en-US" sz="1750" dirty="0"/>
          </a:p>
        </p:txBody>
      </p:sp>
      <p:sp>
        <p:nvSpPr>
          <p:cNvPr id="5" name="Text 2"/>
          <p:cNvSpPr/>
          <p:nvPr/>
        </p:nvSpPr>
        <p:spPr>
          <a:xfrm>
            <a:off x="970717" y="3307794"/>
            <a:ext cx="3970853" cy="1242536"/>
          </a:xfrm>
          <a:prstGeom prst="rect">
            <a:avLst/>
          </a:prstGeom>
          <a:noFill/>
          <a:ln/>
        </p:spPr>
        <p:txBody>
          <a:bodyPr wrap="square" lIns="0" tIns="0" rIns="0" bIns="0" rtlCol="0" anchor="t"/>
          <a:lstStyle/>
          <a:p>
            <a:pPr marL="0" indent="0" algn="l">
              <a:lnSpc>
                <a:spcPts val="2400"/>
              </a:lnSpc>
              <a:buNone/>
            </a:pPr>
            <a:r>
              <a:rPr lang="en-US" sz="1500" b="1" dirty="0">
                <a:solidFill>
                  <a:srgbClr val="D9E1FF"/>
                </a:solidFill>
                <a:latin typeface="Martel Sans Light" pitchFamily="34" charset="0"/>
                <a:ea typeface="Martel Sans Light" pitchFamily="34" charset="-122"/>
                <a:cs typeface="Martel Sans Light" pitchFamily="34" charset="-120"/>
              </a:rPr>
              <a:t>Weekend Staffing:</a:t>
            </a:r>
            <a:r>
              <a:rPr lang="en-US" sz="1500" dirty="0">
                <a:solidFill>
                  <a:srgbClr val="D9E1FF"/>
                </a:solidFill>
                <a:latin typeface="Martel Sans Light" pitchFamily="34" charset="0"/>
                <a:ea typeface="Martel Sans Light" pitchFamily="34" charset="-122"/>
                <a:cs typeface="Martel Sans Light" pitchFamily="34" charset="-120"/>
              </a:rPr>
              <a:t> Increase Friday staff by 35% to handle peak demand. Optimize Thursday-Saturday scheduling for 47% weekly revenue concentration.</a:t>
            </a:r>
            <a:endParaRPr lang="en-US" sz="1500" dirty="0"/>
          </a:p>
        </p:txBody>
      </p:sp>
      <p:sp>
        <p:nvSpPr>
          <p:cNvPr id="6" name="Text 3"/>
          <p:cNvSpPr/>
          <p:nvPr/>
        </p:nvSpPr>
        <p:spPr>
          <a:xfrm>
            <a:off x="970717" y="4666774"/>
            <a:ext cx="3970853" cy="1242536"/>
          </a:xfrm>
          <a:prstGeom prst="rect">
            <a:avLst/>
          </a:prstGeom>
          <a:noFill/>
          <a:ln/>
        </p:spPr>
        <p:txBody>
          <a:bodyPr wrap="square" lIns="0" tIns="0" rIns="0" bIns="0" rtlCol="0" anchor="t"/>
          <a:lstStyle/>
          <a:p>
            <a:pPr marL="0" indent="0" algn="l">
              <a:lnSpc>
                <a:spcPts val="2400"/>
              </a:lnSpc>
              <a:buNone/>
            </a:pPr>
            <a:r>
              <a:rPr lang="en-US" sz="1500" b="1" dirty="0">
                <a:solidFill>
                  <a:srgbClr val="D9E1FF"/>
                </a:solidFill>
                <a:latin typeface="Martel Sans Light" pitchFamily="34" charset="0"/>
                <a:ea typeface="Martel Sans Light" pitchFamily="34" charset="-122"/>
                <a:cs typeface="Martel Sans Light" pitchFamily="34" charset="-120"/>
              </a:rPr>
              <a:t>Seasonal Campaigns:</a:t>
            </a:r>
            <a:r>
              <a:rPr lang="en-US" sz="1500" dirty="0">
                <a:solidFill>
                  <a:srgbClr val="D9E1FF"/>
                </a:solidFill>
                <a:latin typeface="Martel Sans Light" pitchFamily="34" charset="0"/>
                <a:ea typeface="Martel Sans Light" pitchFamily="34" charset="-122"/>
                <a:cs typeface="Martel Sans Light" pitchFamily="34" charset="-120"/>
              </a:rPr>
              <a:t> Deploy targeted July promotions capitalizing on vacation dining. Build inventory for January and summer peaks.</a:t>
            </a:r>
            <a:endParaRPr lang="en-US" sz="1500" dirty="0"/>
          </a:p>
        </p:txBody>
      </p:sp>
      <p:pic>
        <p:nvPicPr>
          <p:cNvPr id="7" name="Image 1" descr="preencoded.png"/>
          <p:cNvPicPr>
            <a:picLocks noChangeAspect="1"/>
          </p:cNvPicPr>
          <p:nvPr/>
        </p:nvPicPr>
        <p:blipFill>
          <a:blip r:embed="rId4"/>
          <a:stretch>
            <a:fillRect/>
          </a:stretch>
        </p:blipFill>
        <p:spPr>
          <a:xfrm>
            <a:off x="5135642" y="1935123"/>
            <a:ext cx="4358997" cy="776645"/>
          </a:xfrm>
          <a:prstGeom prst="rect">
            <a:avLst/>
          </a:prstGeom>
        </p:spPr>
      </p:pic>
      <p:sp>
        <p:nvSpPr>
          <p:cNvPr id="8" name="Text 4"/>
          <p:cNvSpPr/>
          <p:nvPr/>
        </p:nvSpPr>
        <p:spPr>
          <a:xfrm>
            <a:off x="5329714" y="2905839"/>
            <a:ext cx="2284333" cy="285512"/>
          </a:xfrm>
          <a:prstGeom prst="rect">
            <a:avLst/>
          </a:prstGeom>
          <a:noFill/>
          <a:ln/>
        </p:spPr>
        <p:txBody>
          <a:bodyPr wrap="none" lIns="0" tIns="0" rIns="0" bIns="0" rtlCol="0" anchor="t"/>
          <a:lstStyle/>
          <a:p>
            <a:pPr marL="0" indent="0" algn="l">
              <a:lnSpc>
                <a:spcPts val="2200"/>
              </a:lnSpc>
              <a:buNone/>
            </a:pPr>
            <a:r>
              <a:rPr lang="en-US" sz="1750" dirty="0">
                <a:solidFill>
                  <a:srgbClr val="D9E1FF"/>
                </a:solidFill>
                <a:latin typeface="Kanit" pitchFamily="34" charset="0"/>
                <a:ea typeface="Kanit" pitchFamily="34" charset="-122"/>
                <a:cs typeface="Kanit" pitchFamily="34" charset="-120"/>
              </a:rPr>
              <a:t>Product Strategy</a:t>
            </a:r>
            <a:endParaRPr lang="en-US" sz="1750" dirty="0"/>
          </a:p>
        </p:txBody>
      </p:sp>
      <p:sp>
        <p:nvSpPr>
          <p:cNvPr id="9" name="Text 5"/>
          <p:cNvSpPr/>
          <p:nvPr/>
        </p:nvSpPr>
        <p:spPr>
          <a:xfrm>
            <a:off x="5329714" y="3307794"/>
            <a:ext cx="3970853" cy="1242536"/>
          </a:xfrm>
          <a:prstGeom prst="rect">
            <a:avLst/>
          </a:prstGeom>
          <a:noFill/>
          <a:ln/>
        </p:spPr>
        <p:txBody>
          <a:bodyPr wrap="square" lIns="0" tIns="0" rIns="0" bIns="0" rtlCol="0" anchor="t"/>
          <a:lstStyle/>
          <a:p>
            <a:pPr marL="0" indent="0" algn="l">
              <a:lnSpc>
                <a:spcPts val="2400"/>
              </a:lnSpc>
              <a:buNone/>
            </a:pPr>
            <a:r>
              <a:rPr lang="en-US" sz="1500" b="1" dirty="0">
                <a:solidFill>
                  <a:srgbClr val="D9E1FF"/>
                </a:solidFill>
                <a:latin typeface="Martel Sans Light" pitchFamily="34" charset="0"/>
                <a:ea typeface="Martel Sans Light" pitchFamily="34" charset="-122"/>
                <a:cs typeface="Martel Sans Light" pitchFamily="34" charset="-120"/>
              </a:rPr>
              <a:t>Premium Expansion:</a:t>
            </a:r>
            <a:r>
              <a:rPr lang="en-US" sz="1500" dirty="0">
                <a:solidFill>
                  <a:srgbClr val="D9E1FF"/>
                </a:solidFill>
                <a:latin typeface="Martel Sans Light" pitchFamily="34" charset="0"/>
                <a:ea typeface="Martel Sans Light" pitchFamily="34" charset="-122"/>
                <a:cs typeface="Martel Sans Light" pitchFamily="34" charset="-120"/>
              </a:rPr>
              <a:t> Develop additional Asian fusion options following Thai Chicken success. Create premium classic line with enhanced ingredients.</a:t>
            </a:r>
            <a:endParaRPr lang="en-US" sz="1500" dirty="0"/>
          </a:p>
        </p:txBody>
      </p:sp>
      <p:sp>
        <p:nvSpPr>
          <p:cNvPr id="10" name="Text 6"/>
          <p:cNvSpPr/>
          <p:nvPr/>
        </p:nvSpPr>
        <p:spPr>
          <a:xfrm>
            <a:off x="5329714" y="4666774"/>
            <a:ext cx="3970853" cy="1242536"/>
          </a:xfrm>
          <a:prstGeom prst="rect">
            <a:avLst/>
          </a:prstGeom>
          <a:noFill/>
          <a:ln/>
        </p:spPr>
        <p:txBody>
          <a:bodyPr wrap="square" lIns="0" tIns="0" rIns="0" bIns="0" rtlCol="0" anchor="t"/>
          <a:lstStyle/>
          <a:p>
            <a:pPr marL="0" indent="0" algn="l">
              <a:lnSpc>
                <a:spcPts val="2400"/>
              </a:lnSpc>
              <a:buNone/>
            </a:pPr>
            <a:r>
              <a:rPr lang="en-US" sz="1500" b="1" dirty="0">
                <a:solidFill>
                  <a:srgbClr val="D9E1FF"/>
                </a:solidFill>
                <a:latin typeface="Martel Sans Light" pitchFamily="34" charset="0"/>
                <a:ea typeface="Martel Sans Light" pitchFamily="34" charset="-122"/>
                <a:cs typeface="Martel Sans Light" pitchFamily="34" charset="-120"/>
              </a:rPr>
              <a:t>Menu Rationalization:</a:t>
            </a:r>
            <a:r>
              <a:rPr lang="en-US" sz="1500" dirty="0">
                <a:solidFill>
                  <a:srgbClr val="D9E1FF"/>
                </a:solidFill>
                <a:latin typeface="Martel Sans Light" pitchFamily="34" charset="0"/>
                <a:ea typeface="Martel Sans Light" pitchFamily="34" charset="-122"/>
                <a:cs typeface="Martel Sans Light" pitchFamily="34" charset="-120"/>
              </a:rPr>
              <a:t> Discontinue bottom 5 performers starting with Brie Carre. Reformulate health options with enhanced flavors.</a:t>
            </a:r>
            <a:endParaRPr lang="en-US" sz="1500" dirty="0"/>
          </a:p>
        </p:txBody>
      </p:sp>
      <p:pic>
        <p:nvPicPr>
          <p:cNvPr id="11" name="Image 2" descr="preencoded.png"/>
          <p:cNvPicPr>
            <a:picLocks noChangeAspect="1"/>
          </p:cNvPicPr>
          <p:nvPr/>
        </p:nvPicPr>
        <p:blipFill>
          <a:blip r:embed="rId5"/>
          <a:stretch>
            <a:fillRect/>
          </a:stretch>
        </p:blipFill>
        <p:spPr>
          <a:xfrm>
            <a:off x="9494639" y="1935123"/>
            <a:ext cx="4358997" cy="776645"/>
          </a:xfrm>
          <a:prstGeom prst="rect">
            <a:avLst/>
          </a:prstGeom>
        </p:spPr>
      </p:pic>
      <p:sp>
        <p:nvSpPr>
          <p:cNvPr id="12" name="Text 7"/>
          <p:cNvSpPr/>
          <p:nvPr/>
        </p:nvSpPr>
        <p:spPr>
          <a:xfrm>
            <a:off x="9688711" y="2905839"/>
            <a:ext cx="2328624" cy="285512"/>
          </a:xfrm>
          <a:prstGeom prst="rect">
            <a:avLst/>
          </a:prstGeom>
          <a:noFill/>
          <a:ln/>
        </p:spPr>
        <p:txBody>
          <a:bodyPr wrap="none" lIns="0" tIns="0" rIns="0" bIns="0" rtlCol="0" anchor="t"/>
          <a:lstStyle/>
          <a:p>
            <a:pPr marL="0" indent="0" algn="l">
              <a:lnSpc>
                <a:spcPts val="2200"/>
              </a:lnSpc>
              <a:buNone/>
            </a:pPr>
            <a:r>
              <a:rPr lang="en-US" sz="1750" dirty="0">
                <a:solidFill>
                  <a:srgbClr val="D9E1FF"/>
                </a:solidFill>
                <a:latin typeface="Kanit" pitchFamily="34" charset="0"/>
                <a:ea typeface="Kanit" pitchFamily="34" charset="-122"/>
                <a:cs typeface="Kanit" pitchFamily="34" charset="-120"/>
              </a:rPr>
              <a:t>Revenue Enhancement</a:t>
            </a:r>
            <a:endParaRPr lang="en-US" sz="1750" dirty="0"/>
          </a:p>
        </p:txBody>
      </p:sp>
      <p:sp>
        <p:nvSpPr>
          <p:cNvPr id="13" name="Text 8"/>
          <p:cNvSpPr/>
          <p:nvPr/>
        </p:nvSpPr>
        <p:spPr>
          <a:xfrm>
            <a:off x="9688711" y="3307794"/>
            <a:ext cx="3970853" cy="1242536"/>
          </a:xfrm>
          <a:prstGeom prst="rect">
            <a:avLst/>
          </a:prstGeom>
          <a:noFill/>
          <a:ln/>
        </p:spPr>
        <p:txBody>
          <a:bodyPr wrap="square" lIns="0" tIns="0" rIns="0" bIns="0" rtlCol="0" anchor="t"/>
          <a:lstStyle/>
          <a:p>
            <a:pPr marL="0" indent="0" algn="l">
              <a:lnSpc>
                <a:spcPts val="2400"/>
              </a:lnSpc>
              <a:buNone/>
            </a:pPr>
            <a:r>
              <a:rPr lang="en-US" sz="1500" b="1" dirty="0">
                <a:solidFill>
                  <a:srgbClr val="D9E1FF"/>
                </a:solidFill>
                <a:latin typeface="Martel Sans Light" pitchFamily="34" charset="0"/>
                <a:ea typeface="Martel Sans Light" pitchFamily="34" charset="-122"/>
                <a:cs typeface="Martel Sans Light" pitchFamily="34" charset="-120"/>
              </a:rPr>
              <a:t>Pricing Optimization:</a:t>
            </a:r>
            <a:r>
              <a:rPr lang="en-US" sz="1500" dirty="0">
                <a:solidFill>
                  <a:srgbClr val="D9E1FF"/>
                </a:solidFill>
                <a:latin typeface="Martel Sans Light" pitchFamily="34" charset="0"/>
                <a:ea typeface="Martel Sans Light" pitchFamily="34" charset="-122"/>
                <a:cs typeface="Martel Sans Light" pitchFamily="34" charset="-120"/>
              </a:rPr>
              <a:t> Increase prices on high-volume items like Classic Deluxe. Leverage Thai Chicken and Barbecue price tolerance for further premium positioning.</a:t>
            </a:r>
            <a:endParaRPr lang="en-US" sz="1500" dirty="0"/>
          </a:p>
        </p:txBody>
      </p:sp>
      <p:sp>
        <p:nvSpPr>
          <p:cNvPr id="14" name="Text 9"/>
          <p:cNvSpPr/>
          <p:nvPr/>
        </p:nvSpPr>
        <p:spPr>
          <a:xfrm>
            <a:off x="9688711" y="4666774"/>
            <a:ext cx="3970853" cy="931902"/>
          </a:xfrm>
          <a:prstGeom prst="rect">
            <a:avLst/>
          </a:prstGeom>
          <a:noFill/>
          <a:ln/>
        </p:spPr>
        <p:txBody>
          <a:bodyPr wrap="square" lIns="0" tIns="0" rIns="0" bIns="0" rtlCol="0" anchor="t"/>
          <a:lstStyle/>
          <a:p>
            <a:pPr marL="0" indent="0" algn="l">
              <a:lnSpc>
                <a:spcPts val="2400"/>
              </a:lnSpc>
              <a:buNone/>
            </a:pPr>
            <a:r>
              <a:rPr lang="en-US" sz="1500" b="1" dirty="0">
                <a:solidFill>
                  <a:srgbClr val="D9E1FF"/>
                </a:solidFill>
                <a:latin typeface="Martel Sans Light" pitchFamily="34" charset="0"/>
                <a:ea typeface="Martel Sans Light" pitchFamily="34" charset="-122"/>
                <a:cs typeface="Martel Sans Light" pitchFamily="34" charset="-120"/>
              </a:rPr>
              <a:t>Upselling Programs:</a:t>
            </a:r>
            <a:r>
              <a:rPr lang="en-US" sz="1500" dirty="0">
                <a:solidFill>
                  <a:srgbClr val="D9E1FF"/>
                </a:solidFill>
                <a:latin typeface="Martel Sans Light" pitchFamily="34" charset="0"/>
                <a:ea typeface="Martel Sans Light" pitchFamily="34" charset="-122"/>
                <a:cs typeface="Martel Sans Light" pitchFamily="34" charset="-120"/>
              </a:rPr>
              <a:t> Target 2.5+ pizzas per order from current 2.32 average through bundle promotions and family meal deals.</a:t>
            </a:r>
            <a:endParaRPr lang="en-US" sz="1500" dirty="0"/>
          </a:p>
        </p:txBody>
      </p:sp>
      <p:sp>
        <p:nvSpPr>
          <p:cNvPr id="15" name="Text 10"/>
          <p:cNvSpPr/>
          <p:nvPr/>
        </p:nvSpPr>
        <p:spPr>
          <a:xfrm>
            <a:off x="776645" y="6321743"/>
            <a:ext cx="13077111" cy="931902"/>
          </a:xfrm>
          <a:prstGeom prst="rect">
            <a:avLst/>
          </a:prstGeom>
          <a:noFill/>
          <a:ln/>
        </p:spPr>
        <p:txBody>
          <a:bodyPr wrap="square" lIns="0" tIns="0" rIns="0" bIns="0" rtlCol="0" anchor="t"/>
          <a:lstStyle/>
          <a:p>
            <a:pPr marL="0" indent="0" algn="l">
              <a:lnSpc>
                <a:spcPts val="2400"/>
              </a:lnSpc>
              <a:buNone/>
            </a:pPr>
            <a:r>
              <a:rPr lang="en-US" sz="1500" dirty="0">
                <a:solidFill>
                  <a:srgbClr val="D9E1FF"/>
                </a:solidFill>
                <a:latin typeface="Martel Sans Light" pitchFamily="34" charset="0"/>
                <a:ea typeface="Martel Sans Light" pitchFamily="34" charset="-122"/>
                <a:cs typeface="Martel Sans Light" pitchFamily="34" charset="-120"/>
              </a:rPr>
              <a:t>Implementation timeline should prioritize immediate menu optimization (30 days), followed by pricing adjustments (60 days), and seasonal campaign development (90 days). Key success metrics include average order value increase from $38.31 to $42+, reduction of underperformers from 5 to 2 items, and maintenance of 2.32+ pizzas per order while increasing premium mix percentage.</a:t>
            </a:r>
            <a:endParaRPr lang="en-US" sz="15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TotalTime>
  <Words>1660</Words>
  <Application>Microsoft Office PowerPoint</Application>
  <PresentationFormat>Custom</PresentationFormat>
  <Paragraphs>131</Paragraphs>
  <Slides>10</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Martel Sans Light</vt:lpstr>
      <vt:lpstr>Kanit Light</vt:lpstr>
      <vt:lpstr>Kanit</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vikas mewada</cp:lastModifiedBy>
  <cp:revision>5</cp:revision>
  <dcterms:created xsi:type="dcterms:W3CDTF">2025-09-21T15:28:45Z</dcterms:created>
  <dcterms:modified xsi:type="dcterms:W3CDTF">2025-09-21T15:43:18Z</dcterms:modified>
</cp:coreProperties>
</file>